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262" r:id="rId4"/>
    <p:sldId id="2539" r:id="rId5"/>
    <p:sldId id="2508" r:id="rId6"/>
    <p:sldId id="2573" r:id="rId7"/>
    <p:sldId id="2569" r:id="rId8"/>
    <p:sldId id="2549" r:id="rId9"/>
    <p:sldId id="2519" r:id="rId10"/>
    <p:sldId id="2564" r:id="rId11"/>
    <p:sldId id="2555" r:id="rId12"/>
    <p:sldId id="2568" r:id="rId13"/>
    <p:sldId id="2552" r:id="rId14"/>
    <p:sldId id="2557" r:id="rId15"/>
    <p:sldId id="2523" r:id="rId16"/>
    <p:sldId id="2524" r:id="rId17"/>
    <p:sldId id="2563" r:id="rId18"/>
    <p:sldId id="2566" r:id="rId19"/>
    <p:sldId id="2571" r:id="rId20"/>
    <p:sldId id="2537" r:id="rId21"/>
    <p:sldId id="2574" r:id="rId22"/>
    <p:sldId id="276" r:id="rId23"/>
    <p:sldId id="2516" r:id="rId24"/>
    <p:sldId id="2547" r:id="rId25"/>
    <p:sldId id="2548" r:id="rId26"/>
    <p:sldId id="2576" r:id="rId27"/>
    <p:sldId id="2561" r:id="rId28"/>
    <p:sldId id="2560" r:id="rId29"/>
    <p:sldId id="2559" r:id="rId30"/>
    <p:sldId id="2562" r:id="rId31"/>
    <p:sldId id="2543" r:id="rId32"/>
    <p:sldId id="2544" r:id="rId33"/>
    <p:sldId id="2572" r:id="rId34"/>
    <p:sldId id="2545" r:id="rId35"/>
    <p:sldId id="2533" r:id="rId36"/>
    <p:sldId id="25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ordash" id="{7BD9E3FC-6E60-4C14-9BEC-FD4D4C393C78}">
          <p14:sldIdLst>
            <p14:sldId id="256"/>
            <p14:sldId id="262"/>
            <p14:sldId id="2539"/>
            <p14:sldId id="2508"/>
            <p14:sldId id="2573"/>
            <p14:sldId id="2569"/>
            <p14:sldId id="2549"/>
            <p14:sldId id="2519"/>
            <p14:sldId id="2564"/>
            <p14:sldId id="2555"/>
            <p14:sldId id="2568"/>
            <p14:sldId id="2552"/>
            <p14:sldId id="2557"/>
            <p14:sldId id="2523"/>
            <p14:sldId id="2524"/>
            <p14:sldId id="2563"/>
            <p14:sldId id="2566"/>
            <p14:sldId id="2571"/>
            <p14:sldId id="2537"/>
            <p14:sldId id="2574"/>
            <p14:sldId id="276"/>
            <p14:sldId id="2516"/>
            <p14:sldId id="2547"/>
            <p14:sldId id="2548"/>
            <p14:sldId id="2576"/>
            <p14:sldId id="2561"/>
            <p14:sldId id="2560"/>
            <p14:sldId id="2559"/>
            <p14:sldId id="2562"/>
            <p14:sldId id="2543"/>
            <p14:sldId id="2544"/>
            <p14:sldId id="2572"/>
            <p14:sldId id="2545"/>
            <p14:sldId id="2533"/>
            <p14:sldId id="2575"/>
          </p14:sldIdLst>
        </p14:section>
        <p14:section name="." id="{124ACF35-545E-4A64-84C6-F9E8EEAB514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A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83EA2-49E2-39E5-7CE0-4DD5A151E217}" v="9" dt="2024-05-04T21:54:43.654"/>
    <p1510:client id="{4E3B3B85-A24A-83D1-4743-330C2DF78415}" v="243" dt="2024-05-03T03:17:30.768"/>
    <p1510:client id="{83E1EA96-E90C-7527-9089-6F740AFFFCA7}" v="190" dt="2024-05-03T11:15:57.752"/>
    <p1510:client id="{97484380-7739-42AA-CA4D-EED4C6C8EAAC}" v="1" dt="2024-05-03T03:34:40.445"/>
    <p1510:client id="{B0409C4F-A54A-78D3-3933-5F448F2B8B53}" v="140" dt="2024-05-03T03:22:32.171"/>
    <p1510:client id="{CCB348B4-0E20-2FD5-C9CC-6CB979D7E06D}" v="19" dt="2024-05-05T03:02:44.5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RMSE &amp;</a:t>
            </a:r>
            <a:r>
              <a:rPr lang="en-US" altLang="zh-CN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MAE of Seven Predictive Models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rgbClr val="3399FF"/>
            </a:solidFill>
            <a:ln>
              <a:noFill/>
            </a:ln>
            <a:effectLst/>
          </c:spPr>
          <c:invertIfNegative val="0"/>
          <c:cat>
            <c:strRef>
              <c:f>Sheet1!$C$6:$I$6</c:f>
              <c:strCache>
                <c:ptCount val="7"/>
                <c:pt idx="0">
                  <c:v>MLR</c:v>
                </c:pt>
                <c:pt idx="1">
                  <c:v>Reg Tree</c:v>
                </c:pt>
                <c:pt idx="2">
                  <c:v>RF</c:v>
                </c:pt>
                <c:pt idx="3">
                  <c:v>GBM</c:v>
                </c:pt>
                <c:pt idx="4">
                  <c:v>XGBoost</c:v>
                </c:pt>
                <c:pt idx="5">
                  <c:v>LightGBM</c:v>
                </c:pt>
                <c:pt idx="6">
                  <c:v>SVR</c:v>
                </c:pt>
              </c:strCache>
            </c:strRef>
          </c:cat>
          <c:val>
            <c:numRef>
              <c:f>Sheet1!$C$7:$I$7</c:f>
              <c:numCache>
                <c:formatCode>General</c:formatCode>
                <c:ptCount val="7"/>
                <c:pt idx="0">
                  <c:v>14.670199999999999</c:v>
                </c:pt>
                <c:pt idx="1">
                  <c:v>15.425700000000001</c:v>
                </c:pt>
                <c:pt idx="2">
                  <c:v>14.353999999999999</c:v>
                </c:pt>
                <c:pt idx="3">
                  <c:v>14.2936</c:v>
                </c:pt>
                <c:pt idx="4">
                  <c:v>14.1853</c:v>
                </c:pt>
                <c:pt idx="5">
                  <c:v>14.167400000000001</c:v>
                </c:pt>
                <c:pt idx="6">
                  <c:v>14.515000000000001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4-4428-A653-F3ACCB8CFFB3}"/>
            </c:ext>
          </c:extLst>
        </c:ser>
        <c:ser>
          <c:idx val="1"/>
          <c:order val="1"/>
          <c:tx>
            <c:strRef>
              <c:f>Sheet1!$B$8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rgbClr val="FF3008"/>
            </a:solidFill>
            <a:ln>
              <a:noFill/>
            </a:ln>
            <a:effectLst/>
          </c:spPr>
          <c:invertIfNegative val="0"/>
          <c:cat>
            <c:strRef>
              <c:f>Sheet1!$C$6:$I$6</c:f>
              <c:strCache>
                <c:ptCount val="7"/>
                <c:pt idx="0">
                  <c:v>MLR</c:v>
                </c:pt>
                <c:pt idx="1">
                  <c:v>Reg Tree</c:v>
                </c:pt>
                <c:pt idx="2">
                  <c:v>RF</c:v>
                </c:pt>
                <c:pt idx="3">
                  <c:v>GBM</c:v>
                </c:pt>
                <c:pt idx="4">
                  <c:v>XGBoost</c:v>
                </c:pt>
                <c:pt idx="5">
                  <c:v>LightGBM</c:v>
                </c:pt>
                <c:pt idx="6">
                  <c:v>SVR</c:v>
                </c:pt>
              </c:strCache>
            </c:strRef>
          </c:cat>
          <c:val>
            <c:numRef>
              <c:f>Sheet1!$C$8:$I$8</c:f>
              <c:numCache>
                <c:formatCode>General</c:formatCode>
                <c:ptCount val="7"/>
                <c:pt idx="0">
                  <c:v>11.154400000000001</c:v>
                </c:pt>
                <c:pt idx="1">
                  <c:v>11.805999999999999</c:v>
                </c:pt>
                <c:pt idx="2">
                  <c:v>10.9245</c:v>
                </c:pt>
                <c:pt idx="3">
                  <c:v>10.8546</c:v>
                </c:pt>
                <c:pt idx="4">
                  <c:v>10.7706</c:v>
                </c:pt>
                <c:pt idx="5">
                  <c:v>10.754799999999999</c:v>
                </c:pt>
                <c:pt idx="6">
                  <c:v>10.9826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A4-4428-A653-F3ACCB8CF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7329920"/>
        <c:axId val="1987332320"/>
      </c:barChart>
      <c:catAx>
        <c:axId val="198732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87332320"/>
        <c:crosses val="autoZero"/>
        <c:auto val="1"/>
        <c:lblAlgn val="ctr"/>
        <c:lblOffset val="100"/>
        <c:noMultiLvlLbl val="0"/>
      </c:catAx>
      <c:valAx>
        <c:axId val="198733232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87329920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35B152-D324-214C-AE8F-B54E5D58EB8C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</dgm:pt>
    <dgm:pt modelId="{0FD582F2-72BF-BE40-849D-A424BCD38DE2}">
      <dgm:prSet phldrT="[Text]" custT="1"/>
      <dgm:spPr/>
      <dgm:t>
        <a:bodyPr/>
        <a:lstStyle/>
        <a:p>
          <a:r>
            <a:rPr lang="en-US" sz="2400"/>
            <a:t>Introduction</a:t>
          </a:r>
        </a:p>
      </dgm:t>
    </dgm:pt>
    <dgm:pt modelId="{DBC11571-1973-3F45-84BB-43D1576627A5}" type="parTrans" cxnId="{B411835E-5AD4-DC47-A766-253524B02FA5}">
      <dgm:prSet/>
      <dgm:spPr/>
      <dgm:t>
        <a:bodyPr/>
        <a:lstStyle/>
        <a:p>
          <a:endParaRPr lang="en-US"/>
        </a:p>
      </dgm:t>
    </dgm:pt>
    <dgm:pt modelId="{53BE26E5-2F0F-5F4F-8439-34636A4F83DD}" type="sibTrans" cxnId="{B411835E-5AD4-DC47-A766-253524B02FA5}">
      <dgm:prSet/>
      <dgm:spPr/>
      <dgm:t>
        <a:bodyPr/>
        <a:lstStyle/>
        <a:p>
          <a:endParaRPr lang="en-US"/>
        </a:p>
      </dgm:t>
    </dgm:pt>
    <dgm:pt modelId="{C454A0D0-9BF2-C240-AB12-61B4F6075763}">
      <dgm:prSet phldrT="[Text]" custT="1"/>
      <dgm:spPr/>
      <dgm:t>
        <a:bodyPr/>
        <a:lstStyle/>
        <a:p>
          <a:r>
            <a:rPr lang="en-US" sz="2400"/>
            <a:t>Objective</a:t>
          </a:r>
        </a:p>
      </dgm:t>
    </dgm:pt>
    <dgm:pt modelId="{CB26E34F-F6C1-9D40-829C-719396FAAD4D}" type="parTrans" cxnId="{DB99123C-23D0-C04C-B82C-DB6B922ED778}">
      <dgm:prSet/>
      <dgm:spPr/>
      <dgm:t>
        <a:bodyPr/>
        <a:lstStyle/>
        <a:p>
          <a:endParaRPr lang="en-US"/>
        </a:p>
      </dgm:t>
    </dgm:pt>
    <dgm:pt modelId="{873B379A-18B7-2A44-9414-74576100AB2B}" type="sibTrans" cxnId="{DB99123C-23D0-C04C-B82C-DB6B922ED778}">
      <dgm:prSet/>
      <dgm:spPr/>
      <dgm:t>
        <a:bodyPr/>
        <a:lstStyle/>
        <a:p>
          <a:endParaRPr lang="en-US"/>
        </a:p>
      </dgm:t>
    </dgm:pt>
    <dgm:pt modelId="{1E8D0F2B-D001-2C4F-A8E1-E890477A2B21}">
      <dgm:prSet phldrT="[Text]" custT="1"/>
      <dgm:spPr/>
      <dgm:t>
        <a:bodyPr/>
        <a:lstStyle/>
        <a:p>
          <a:r>
            <a:rPr lang="en-US" sz="2400"/>
            <a:t>Approach</a:t>
          </a:r>
        </a:p>
      </dgm:t>
    </dgm:pt>
    <dgm:pt modelId="{AC21ED0E-B944-9A40-B4E0-F25426FACFCB}" type="parTrans" cxnId="{4283D184-C94B-8945-AE5D-5B6EF5B9FCDC}">
      <dgm:prSet/>
      <dgm:spPr/>
      <dgm:t>
        <a:bodyPr/>
        <a:lstStyle/>
        <a:p>
          <a:endParaRPr lang="en-US"/>
        </a:p>
      </dgm:t>
    </dgm:pt>
    <dgm:pt modelId="{03F9037C-72C4-FA45-AB18-044537E046D3}" type="sibTrans" cxnId="{4283D184-C94B-8945-AE5D-5B6EF5B9FCDC}">
      <dgm:prSet/>
      <dgm:spPr/>
      <dgm:t>
        <a:bodyPr/>
        <a:lstStyle/>
        <a:p>
          <a:endParaRPr lang="en-US"/>
        </a:p>
      </dgm:t>
    </dgm:pt>
    <dgm:pt modelId="{A7599AD2-8F44-0741-9FAF-8E241BEBAFED}">
      <dgm:prSet phldrT="[Text]" custT="1"/>
      <dgm:spPr/>
      <dgm:t>
        <a:bodyPr/>
        <a:lstStyle/>
        <a:p>
          <a:r>
            <a:rPr lang="en-US" sz="2400"/>
            <a:t>Results</a:t>
          </a:r>
        </a:p>
      </dgm:t>
    </dgm:pt>
    <dgm:pt modelId="{7DDAA156-534D-7D47-816C-7DC2AB24B350}" type="parTrans" cxnId="{D7B3664F-8DB8-7D43-B8D7-395DAAF622C2}">
      <dgm:prSet/>
      <dgm:spPr/>
      <dgm:t>
        <a:bodyPr/>
        <a:lstStyle/>
        <a:p>
          <a:endParaRPr lang="en-US"/>
        </a:p>
      </dgm:t>
    </dgm:pt>
    <dgm:pt modelId="{D457CF38-8D3E-D04A-A74F-FC14DB7D46B4}" type="sibTrans" cxnId="{D7B3664F-8DB8-7D43-B8D7-395DAAF622C2}">
      <dgm:prSet/>
      <dgm:spPr/>
      <dgm:t>
        <a:bodyPr/>
        <a:lstStyle/>
        <a:p>
          <a:endParaRPr lang="en-US"/>
        </a:p>
      </dgm:t>
    </dgm:pt>
    <dgm:pt modelId="{B4556BE8-B167-6048-A657-F98194665B67}">
      <dgm:prSet phldrT="[Text]" custT="1"/>
      <dgm:spPr/>
      <dgm:t>
        <a:bodyPr/>
        <a:lstStyle/>
        <a:p>
          <a:r>
            <a:rPr lang="en-US" sz="2400"/>
            <a:t>Recommendations</a:t>
          </a:r>
        </a:p>
      </dgm:t>
    </dgm:pt>
    <dgm:pt modelId="{CBD87D42-063B-DE4B-8F9F-8CFF90BCF694}" type="parTrans" cxnId="{1015848A-582B-9544-9741-885F3B178A92}">
      <dgm:prSet/>
      <dgm:spPr/>
      <dgm:t>
        <a:bodyPr/>
        <a:lstStyle/>
        <a:p>
          <a:endParaRPr lang="en-US"/>
        </a:p>
      </dgm:t>
    </dgm:pt>
    <dgm:pt modelId="{AE3A2CE0-F5C0-0D4D-8A5E-516626BBEB71}" type="sibTrans" cxnId="{1015848A-582B-9544-9741-885F3B178A92}">
      <dgm:prSet/>
      <dgm:spPr/>
      <dgm:t>
        <a:bodyPr/>
        <a:lstStyle/>
        <a:p>
          <a:endParaRPr lang="en-US"/>
        </a:p>
      </dgm:t>
    </dgm:pt>
    <dgm:pt modelId="{25AB752C-2F9E-C541-979F-FBFF2166E71C}" type="pres">
      <dgm:prSet presAssocID="{6035B152-D324-214C-AE8F-B54E5D58EB8C}" presName="CompostProcess" presStyleCnt="0">
        <dgm:presLayoutVars>
          <dgm:dir/>
          <dgm:resizeHandles val="exact"/>
        </dgm:presLayoutVars>
      </dgm:prSet>
      <dgm:spPr/>
    </dgm:pt>
    <dgm:pt modelId="{BEC23CD9-5FD2-6247-AF6C-61AE46A185A3}" type="pres">
      <dgm:prSet presAssocID="{6035B152-D324-214C-AE8F-B54E5D58EB8C}" presName="arrow" presStyleLbl="bgShp" presStyleIdx="0" presStyleCnt="1"/>
      <dgm:spPr/>
    </dgm:pt>
    <dgm:pt modelId="{ACB789EB-70E5-CE4C-B7D9-B8C9B0B0004B}" type="pres">
      <dgm:prSet presAssocID="{6035B152-D324-214C-AE8F-B54E5D58EB8C}" presName="linearProcess" presStyleCnt="0"/>
      <dgm:spPr/>
    </dgm:pt>
    <dgm:pt modelId="{8D26C0EE-84BE-1B46-AF7B-DD196CF09ADF}" type="pres">
      <dgm:prSet presAssocID="{0FD582F2-72BF-BE40-849D-A424BCD38DE2}" presName="textNode" presStyleLbl="node1" presStyleIdx="0" presStyleCnt="5">
        <dgm:presLayoutVars>
          <dgm:bulletEnabled val="1"/>
        </dgm:presLayoutVars>
      </dgm:prSet>
      <dgm:spPr/>
    </dgm:pt>
    <dgm:pt modelId="{79A56C03-0248-0241-B283-AE380C5C9AD9}" type="pres">
      <dgm:prSet presAssocID="{53BE26E5-2F0F-5F4F-8439-34636A4F83DD}" presName="sibTrans" presStyleCnt="0"/>
      <dgm:spPr/>
    </dgm:pt>
    <dgm:pt modelId="{D0B8700C-FF6F-0A4B-A6A2-EAAABFA1218B}" type="pres">
      <dgm:prSet presAssocID="{C454A0D0-9BF2-C240-AB12-61B4F6075763}" presName="textNode" presStyleLbl="node1" presStyleIdx="1" presStyleCnt="5">
        <dgm:presLayoutVars>
          <dgm:bulletEnabled val="1"/>
        </dgm:presLayoutVars>
      </dgm:prSet>
      <dgm:spPr/>
    </dgm:pt>
    <dgm:pt modelId="{12217D20-16F5-974A-8F95-ACBE0C324DCB}" type="pres">
      <dgm:prSet presAssocID="{873B379A-18B7-2A44-9414-74576100AB2B}" presName="sibTrans" presStyleCnt="0"/>
      <dgm:spPr/>
    </dgm:pt>
    <dgm:pt modelId="{78A6C8E4-95DA-FF44-91DC-BFC9BA75FD4B}" type="pres">
      <dgm:prSet presAssocID="{1E8D0F2B-D001-2C4F-A8E1-E890477A2B21}" presName="textNode" presStyleLbl="node1" presStyleIdx="2" presStyleCnt="5">
        <dgm:presLayoutVars>
          <dgm:bulletEnabled val="1"/>
        </dgm:presLayoutVars>
      </dgm:prSet>
      <dgm:spPr/>
    </dgm:pt>
    <dgm:pt modelId="{7DF58EAB-B622-F444-B527-26A8E6204BDC}" type="pres">
      <dgm:prSet presAssocID="{03F9037C-72C4-FA45-AB18-044537E046D3}" presName="sibTrans" presStyleCnt="0"/>
      <dgm:spPr/>
    </dgm:pt>
    <dgm:pt modelId="{7DC22EF0-0DFD-DB43-B246-B2031F7A19E8}" type="pres">
      <dgm:prSet presAssocID="{A7599AD2-8F44-0741-9FAF-8E241BEBAFED}" presName="textNode" presStyleLbl="node1" presStyleIdx="3" presStyleCnt="5">
        <dgm:presLayoutVars>
          <dgm:bulletEnabled val="1"/>
        </dgm:presLayoutVars>
      </dgm:prSet>
      <dgm:spPr/>
    </dgm:pt>
    <dgm:pt modelId="{883C6223-5F88-FA44-8EAB-7E810121AC75}" type="pres">
      <dgm:prSet presAssocID="{D457CF38-8D3E-D04A-A74F-FC14DB7D46B4}" presName="sibTrans" presStyleCnt="0"/>
      <dgm:spPr/>
    </dgm:pt>
    <dgm:pt modelId="{51BACCC0-6FF5-FE43-B550-18346463B4B5}" type="pres">
      <dgm:prSet presAssocID="{B4556BE8-B167-6048-A657-F98194665B67}" presName="textNode" presStyleLbl="node1" presStyleIdx="4" presStyleCnt="5" custScaleX="141317">
        <dgm:presLayoutVars>
          <dgm:bulletEnabled val="1"/>
        </dgm:presLayoutVars>
      </dgm:prSet>
      <dgm:spPr/>
    </dgm:pt>
  </dgm:ptLst>
  <dgm:cxnLst>
    <dgm:cxn modelId="{242A0511-89BD-8844-8F8E-93409FF66AC3}" type="presOf" srcId="{1E8D0F2B-D001-2C4F-A8E1-E890477A2B21}" destId="{78A6C8E4-95DA-FF44-91DC-BFC9BA75FD4B}" srcOrd="0" destOrd="0" presId="urn:microsoft.com/office/officeart/2005/8/layout/hProcess9"/>
    <dgm:cxn modelId="{DB99123C-23D0-C04C-B82C-DB6B922ED778}" srcId="{6035B152-D324-214C-AE8F-B54E5D58EB8C}" destId="{C454A0D0-9BF2-C240-AB12-61B4F6075763}" srcOrd="1" destOrd="0" parTransId="{CB26E34F-F6C1-9D40-829C-719396FAAD4D}" sibTransId="{873B379A-18B7-2A44-9414-74576100AB2B}"/>
    <dgm:cxn modelId="{B411835E-5AD4-DC47-A766-253524B02FA5}" srcId="{6035B152-D324-214C-AE8F-B54E5D58EB8C}" destId="{0FD582F2-72BF-BE40-849D-A424BCD38DE2}" srcOrd="0" destOrd="0" parTransId="{DBC11571-1973-3F45-84BB-43D1576627A5}" sibTransId="{53BE26E5-2F0F-5F4F-8439-34636A4F83DD}"/>
    <dgm:cxn modelId="{D7B3664F-8DB8-7D43-B8D7-395DAAF622C2}" srcId="{6035B152-D324-214C-AE8F-B54E5D58EB8C}" destId="{A7599AD2-8F44-0741-9FAF-8E241BEBAFED}" srcOrd="3" destOrd="0" parTransId="{7DDAA156-534D-7D47-816C-7DC2AB24B350}" sibTransId="{D457CF38-8D3E-D04A-A74F-FC14DB7D46B4}"/>
    <dgm:cxn modelId="{4283D184-C94B-8945-AE5D-5B6EF5B9FCDC}" srcId="{6035B152-D324-214C-AE8F-B54E5D58EB8C}" destId="{1E8D0F2B-D001-2C4F-A8E1-E890477A2B21}" srcOrd="2" destOrd="0" parTransId="{AC21ED0E-B944-9A40-B4E0-F25426FACFCB}" sibTransId="{03F9037C-72C4-FA45-AB18-044537E046D3}"/>
    <dgm:cxn modelId="{1015848A-582B-9544-9741-885F3B178A92}" srcId="{6035B152-D324-214C-AE8F-B54E5D58EB8C}" destId="{B4556BE8-B167-6048-A657-F98194665B67}" srcOrd="4" destOrd="0" parTransId="{CBD87D42-063B-DE4B-8F9F-8CFF90BCF694}" sibTransId="{AE3A2CE0-F5C0-0D4D-8A5E-516626BBEB71}"/>
    <dgm:cxn modelId="{C1161294-7B56-CD4F-B895-CB10AAEE4087}" type="presOf" srcId="{A7599AD2-8F44-0741-9FAF-8E241BEBAFED}" destId="{7DC22EF0-0DFD-DB43-B246-B2031F7A19E8}" srcOrd="0" destOrd="0" presId="urn:microsoft.com/office/officeart/2005/8/layout/hProcess9"/>
    <dgm:cxn modelId="{BDA79C95-94AF-CC46-B492-65E6D1E5298F}" type="presOf" srcId="{6035B152-D324-214C-AE8F-B54E5D58EB8C}" destId="{25AB752C-2F9E-C541-979F-FBFF2166E71C}" srcOrd="0" destOrd="0" presId="urn:microsoft.com/office/officeart/2005/8/layout/hProcess9"/>
    <dgm:cxn modelId="{81ABEA97-455E-EE40-A00E-9080E0CB2969}" type="presOf" srcId="{C454A0D0-9BF2-C240-AB12-61B4F6075763}" destId="{D0B8700C-FF6F-0A4B-A6A2-EAAABFA1218B}" srcOrd="0" destOrd="0" presId="urn:microsoft.com/office/officeart/2005/8/layout/hProcess9"/>
    <dgm:cxn modelId="{AFC8F8A1-AF5B-854D-BC3A-0CAACADFEDA7}" type="presOf" srcId="{B4556BE8-B167-6048-A657-F98194665B67}" destId="{51BACCC0-6FF5-FE43-B550-18346463B4B5}" srcOrd="0" destOrd="0" presId="urn:microsoft.com/office/officeart/2005/8/layout/hProcess9"/>
    <dgm:cxn modelId="{3A38EEA7-15A9-EC42-A6B4-58339EE18AA5}" type="presOf" srcId="{0FD582F2-72BF-BE40-849D-A424BCD38DE2}" destId="{8D26C0EE-84BE-1B46-AF7B-DD196CF09ADF}" srcOrd="0" destOrd="0" presId="urn:microsoft.com/office/officeart/2005/8/layout/hProcess9"/>
    <dgm:cxn modelId="{9217B0AC-79C9-784A-AA02-EC4C1BD3FFED}" type="presParOf" srcId="{25AB752C-2F9E-C541-979F-FBFF2166E71C}" destId="{BEC23CD9-5FD2-6247-AF6C-61AE46A185A3}" srcOrd="0" destOrd="0" presId="urn:microsoft.com/office/officeart/2005/8/layout/hProcess9"/>
    <dgm:cxn modelId="{93324955-0E9B-CF4D-8CAF-5B460D82D941}" type="presParOf" srcId="{25AB752C-2F9E-C541-979F-FBFF2166E71C}" destId="{ACB789EB-70E5-CE4C-B7D9-B8C9B0B0004B}" srcOrd="1" destOrd="0" presId="urn:microsoft.com/office/officeart/2005/8/layout/hProcess9"/>
    <dgm:cxn modelId="{9D114BFF-DE27-594C-8687-A18C007073BE}" type="presParOf" srcId="{ACB789EB-70E5-CE4C-B7D9-B8C9B0B0004B}" destId="{8D26C0EE-84BE-1B46-AF7B-DD196CF09ADF}" srcOrd="0" destOrd="0" presId="urn:microsoft.com/office/officeart/2005/8/layout/hProcess9"/>
    <dgm:cxn modelId="{9B91F3FC-3153-2646-8C6B-9C0F7363E9AF}" type="presParOf" srcId="{ACB789EB-70E5-CE4C-B7D9-B8C9B0B0004B}" destId="{79A56C03-0248-0241-B283-AE380C5C9AD9}" srcOrd="1" destOrd="0" presId="urn:microsoft.com/office/officeart/2005/8/layout/hProcess9"/>
    <dgm:cxn modelId="{62A00092-0EBF-7141-9BD7-CC107CA11E1B}" type="presParOf" srcId="{ACB789EB-70E5-CE4C-B7D9-B8C9B0B0004B}" destId="{D0B8700C-FF6F-0A4B-A6A2-EAAABFA1218B}" srcOrd="2" destOrd="0" presId="urn:microsoft.com/office/officeart/2005/8/layout/hProcess9"/>
    <dgm:cxn modelId="{5CD12BD8-077B-7643-977B-BDDB4E985F11}" type="presParOf" srcId="{ACB789EB-70E5-CE4C-B7D9-B8C9B0B0004B}" destId="{12217D20-16F5-974A-8F95-ACBE0C324DCB}" srcOrd="3" destOrd="0" presId="urn:microsoft.com/office/officeart/2005/8/layout/hProcess9"/>
    <dgm:cxn modelId="{E58E37AC-DE61-1C41-9A3F-5380F173BF54}" type="presParOf" srcId="{ACB789EB-70E5-CE4C-B7D9-B8C9B0B0004B}" destId="{78A6C8E4-95DA-FF44-91DC-BFC9BA75FD4B}" srcOrd="4" destOrd="0" presId="urn:microsoft.com/office/officeart/2005/8/layout/hProcess9"/>
    <dgm:cxn modelId="{7827773F-A682-9A42-B22A-94566979B1FF}" type="presParOf" srcId="{ACB789EB-70E5-CE4C-B7D9-B8C9B0B0004B}" destId="{7DF58EAB-B622-F444-B527-26A8E6204BDC}" srcOrd="5" destOrd="0" presId="urn:microsoft.com/office/officeart/2005/8/layout/hProcess9"/>
    <dgm:cxn modelId="{8BDE7446-235E-5748-B49E-38436CD0962F}" type="presParOf" srcId="{ACB789EB-70E5-CE4C-B7D9-B8C9B0B0004B}" destId="{7DC22EF0-0DFD-DB43-B246-B2031F7A19E8}" srcOrd="6" destOrd="0" presId="urn:microsoft.com/office/officeart/2005/8/layout/hProcess9"/>
    <dgm:cxn modelId="{97CC27DF-E27F-2046-8400-B360DBD26BEF}" type="presParOf" srcId="{ACB789EB-70E5-CE4C-B7D9-B8C9B0B0004B}" destId="{883C6223-5F88-FA44-8EAB-7E810121AC75}" srcOrd="7" destOrd="0" presId="urn:microsoft.com/office/officeart/2005/8/layout/hProcess9"/>
    <dgm:cxn modelId="{C0520BCA-4037-7341-B965-DADBD2D3F043}" type="presParOf" srcId="{ACB789EB-70E5-CE4C-B7D9-B8C9B0B0004B}" destId="{51BACCC0-6FF5-FE43-B550-18346463B4B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55AB8D-3985-4B67-A1DA-EFEE470359D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747BD0-D6F1-440D-ACFC-29ECCC8E12CA}">
      <dgm:prSet phldrT="[Text]" phldr="0"/>
      <dgm:spPr/>
      <dgm:t>
        <a:bodyPr/>
        <a:lstStyle/>
        <a:p>
          <a:pPr rtl="0"/>
          <a:r>
            <a:rPr lang="en-US">
              <a:latin typeface="Outfit Bold"/>
            </a:rPr>
            <a:t> </a:t>
          </a:r>
          <a:r>
            <a:rPr lang="en-US" b="0">
              <a:solidFill>
                <a:schemeClr val="bg1"/>
              </a:solidFill>
              <a:latin typeface="Times New Roman"/>
              <a:cs typeface="Times New Roman"/>
            </a:rPr>
            <a:t>Predictor</a:t>
          </a:r>
          <a:r>
            <a:rPr lang="en-US" b="1">
              <a:solidFill>
                <a:schemeClr val="bg1"/>
              </a:solidFill>
              <a:latin typeface="Outfit Bold"/>
            </a:rPr>
            <a:t> Variables</a:t>
          </a:r>
          <a:endParaRPr lang="en-US" b="1">
            <a:solidFill>
              <a:schemeClr val="bg1"/>
            </a:solidFill>
          </a:endParaRPr>
        </a:p>
      </dgm:t>
    </dgm:pt>
    <dgm:pt modelId="{E27A219B-5215-4A86-B19B-34213E4AED3A}" type="parTrans" cxnId="{4B890C31-6815-4012-8D46-E2454383202A}">
      <dgm:prSet/>
      <dgm:spPr/>
      <dgm:t>
        <a:bodyPr/>
        <a:lstStyle/>
        <a:p>
          <a:endParaRPr lang="en-US"/>
        </a:p>
      </dgm:t>
    </dgm:pt>
    <dgm:pt modelId="{7E537DCA-CD97-4322-9B7E-AA9CA70A4347}" type="sibTrans" cxnId="{4B890C31-6815-4012-8D46-E2454383202A}">
      <dgm:prSet/>
      <dgm:spPr/>
      <dgm:t>
        <a:bodyPr/>
        <a:lstStyle/>
        <a:p>
          <a:endParaRPr lang="en-US"/>
        </a:p>
      </dgm:t>
    </dgm:pt>
    <dgm:pt modelId="{2743C639-1894-407B-897A-A0ECFD4D777E}">
      <dgm:prSet phldrT="[Text]" phldr="0"/>
      <dgm:spPr/>
      <dgm:t>
        <a:bodyPr/>
        <a:lstStyle/>
        <a:p>
          <a:pPr rtl="0"/>
          <a:r>
            <a:rPr lang="en-US">
              <a:latin typeface="Outfit Bold"/>
            </a:rPr>
            <a:t> </a:t>
          </a:r>
          <a:r>
            <a:rPr lang="en-US">
              <a:solidFill>
                <a:srgbClr val="000000"/>
              </a:solidFill>
              <a:latin typeface="Outfit Bold"/>
              <a:cs typeface="Times New Roman"/>
            </a:rPr>
            <a:t>Time Features</a:t>
          </a:r>
        </a:p>
      </dgm:t>
    </dgm:pt>
    <dgm:pt modelId="{47DE3B82-F511-4836-8440-07CA8446C14F}" type="parTrans" cxnId="{0537E9BC-8D72-4942-A933-3F546BA60A17}">
      <dgm:prSet/>
      <dgm:spPr/>
      <dgm:t>
        <a:bodyPr/>
        <a:lstStyle/>
        <a:p>
          <a:endParaRPr lang="en-US"/>
        </a:p>
      </dgm:t>
    </dgm:pt>
    <dgm:pt modelId="{CFB7C2D0-ED04-45D3-8B0A-8A4D460B2682}" type="sibTrans" cxnId="{0537E9BC-8D72-4942-A933-3F546BA60A17}">
      <dgm:prSet/>
      <dgm:spPr/>
      <dgm:t>
        <a:bodyPr/>
        <a:lstStyle/>
        <a:p>
          <a:endParaRPr lang="en-US"/>
        </a:p>
      </dgm:t>
    </dgm:pt>
    <dgm:pt modelId="{BFDAE497-8A16-40C1-ACE5-F3A7E5C2A8F5}">
      <dgm:prSet phldrT="[Text]" phldr="0"/>
      <dgm:spPr>
        <a:solidFill>
          <a:schemeClr val="bg1"/>
        </a:solidFill>
      </dgm:spPr>
      <dgm:t>
        <a:bodyPr/>
        <a:lstStyle/>
        <a:p>
          <a:pPr rtl="0"/>
          <a:r>
            <a:rPr lang="en-US">
              <a:latin typeface="Outfit Bold"/>
            </a:rPr>
            <a:t> Time Peak</a:t>
          </a:r>
          <a:endParaRPr lang="en-US"/>
        </a:p>
      </dgm:t>
    </dgm:pt>
    <dgm:pt modelId="{56461739-C2C8-4C56-AF97-D1F609EE6DF2}" type="parTrans" cxnId="{E4CC102D-1C4B-490E-B10F-D93E024B5DD1}">
      <dgm:prSet/>
      <dgm:spPr/>
      <dgm:t>
        <a:bodyPr/>
        <a:lstStyle/>
        <a:p>
          <a:endParaRPr lang="en-US"/>
        </a:p>
      </dgm:t>
    </dgm:pt>
    <dgm:pt modelId="{E3172A52-F0AB-47A9-8566-8BDDAFB01C7F}" type="sibTrans" cxnId="{E4CC102D-1C4B-490E-B10F-D93E024B5DD1}">
      <dgm:prSet/>
      <dgm:spPr/>
      <dgm:t>
        <a:bodyPr/>
        <a:lstStyle/>
        <a:p>
          <a:endParaRPr lang="en-US"/>
        </a:p>
      </dgm:t>
    </dgm:pt>
    <dgm:pt modelId="{E0BB4F81-E80F-4A0A-B1A5-11EDDC78D556}">
      <dgm:prSet phldrT="[Text]" phldr="0"/>
      <dgm:spPr/>
      <dgm:t>
        <a:bodyPr/>
        <a:lstStyle/>
        <a:p>
          <a:pPr rtl="0"/>
          <a:r>
            <a:rPr lang="en-US">
              <a:latin typeface="Outfit Bold"/>
            </a:rPr>
            <a:t> Weekend Peak</a:t>
          </a:r>
          <a:endParaRPr lang="en-US"/>
        </a:p>
      </dgm:t>
    </dgm:pt>
    <dgm:pt modelId="{D8D48772-7340-40A0-B2C2-74A53BAAC0A0}" type="parTrans" cxnId="{664EED9D-359D-41E4-8E29-BB965C02AF88}">
      <dgm:prSet/>
      <dgm:spPr/>
      <dgm:t>
        <a:bodyPr/>
        <a:lstStyle/>
        <a:p>
          <a:endParaRPr lang="en-US"/>
        </a:p>
      </dgm:t>
    </dgm:pt>
    <dgm:pt modelId="{B6B51576-C603-4FFA-AAF8-6B25249CFA29}" type="sibTrans" cxnId="{664EED9D-359D-41E4-8E29-BB965C02AF88}">
      <dgm:prSet/>
      <dgm:spPr/>
      <dgm:t>
        <a:bodyPr/>
        <a:lstStyle/>
        <a:p>
          <a:endParaRPr lang="en-US"/>
        </a:p>
      </dgm:t>
    </dgm:pt>
    <dgm:pt modelId="{0631FE5E-3127-4877-89B8-E48AB4EF7023}">
      <dgm:prSet phldrT="[Text]" phldr="0"/>
      <dgm:spPr/>
      <dgm:t>
        <a:bodyPr/>
        <a:lstStyle/>
        <a:p>
          <a:pPr rtl="0"/>
          <a:r>
            <a:rPr lang="en-US">
              <a:latin typeface="Outfit Bold"/>
            </a:rPr>
            <a:t> Store Features</a:t>
          </a:r>
          <a:endParaRPr lang="en-US"/>
        </a:p>
      </dgm:t>
    </dgm:pt>
    <dgm:pt modelId="{B0391742-5E35-4FB0-8559-CCE8F63D4037}" type="parTrans" cxnId="{A46927BC-7725-490A-96B8-0DE07365E6F0}">
      <dgm:prSet/>
      <dgm:spPr/>
      <dgm:t>
        <a:bodyPr/>
        <a:lstStyle/>
        <a:p>
          <a:endParaRPr lang="en-US"/>
        </a:p>
      </dgm:t>
    </dgm:pt>
    <dgm:pt modelId="{EC7BE222-3943-4166-BAB4-6C3FC9E09599}" type="sibTrans" cxnId="{A46927BC-7725-490A-96B8-0DE07365E6F0}">
      <dgm:prSet/>
      <dgm:spPr/>
      <dgm:t>
        <a:bodyPr/>
        <a:lstStyle/>
        <a:p>
          <a:endParaRPr lang="en-US"/>
        </a:p>
      </dgm:t>
    </dgm:pt>
    <dgm:pt modelId="{08D4A9AB-E087-443A-8D8F-805D022AB51D}">
      <dgm:prSet phldr="0"/>
      <dgm:spPr/>
      <dgm:t>
        <a:bodyPr/>
        <a:lstStyle/>
        <a:p>
          <a:r>
            <a:rPr lang="en-US" b="0">
              <a:solidFill>
                <a:srgbClr val="444444"/>
              </a:solidFill>
              <a:latin typeface="Arial"/>
              <a:cs typeface="Arial"/>
            </a:rPr>
            <a:t> Market ID</a:t>
          </a:r>
          <a:endParaRPr lang="en-US"/>
        </a:p>
      </dgm:t>
    </dgm:pt>
    <dgm:pt modelId="{0A3E6E9A-676C-4FDE-A684-EECD0C2ACB42}" type="parTrans" cxnId="{BDFFDFF3-6CE5-44EC-A66C-6C7F0CB8C977}">
      <dgm:prSet/>
      <dgm:spPr/>
      <dgm:t>
        <a:bodyPr/>
        <a:lstStyle/>
        <a:p>
          <a:endParaRPr lang="zh-CN" altLang="en-US"/>
        </a:p>
      </dgm:t>
    </dgm:pt>
    <dgm:pt modelId="{494D57D4-3489-440C-B94F-CDC2B04589A3}" type="sibTrans" cxnId="{BDFFDFF3-6CE5-44EC-A66C-6C7F0CB8C977}">
      <dgm:prSet/>
      <dgm:spPr/>
      <dgm:t>
        <a:bodyPr/>
        <a:lstStyle/>
        <a:p>
          <a:endParaRPr lang="zh-CN" altLang="en-US"/>
        </a:p>
      </dgm:t>
    </dgm:pt>
    <dgm:pt modelId="{76FF2724-1C75-46BA-A985-AD30EF3CF0BB}">
      <dgm:prSet phldr="0"/>
      <dgm:spPr/>
      <dgm:t>
        <a:bodyPr/>
        <a:lstStyle/>
        <a:p>
          <a:pPr rtl="0"/>
          <a:r>
            <a:rPr lang="en-US" b="0">
              <a:solidFill>
                <a:srgbClr val="444444"/>
              </a:solidFill>
              <a:latin typeface="Arial"/>
              <a:cs typeface="Arial"/>
            </a:rPr>
            <a:t> Geography Features</a:t>
          </a:r>
        </a:p>
      </dgm:t>
    </dgm:pt>
    <dgm:pt modelId="{109A48EC-7E0E-4DB6-8802-44DFA70A278C}" type="parTrans" cxnId="{4052668F-EB92-42A5-AB27-A7F4C41AE77C}">
      <dgm:prSet/>
      <dgm:spPr/>
      <dgm:t>
        <a:bodyPr/>
        <a:lstStyle/>
        <a:p>
          <a:endParaRPr lang="zh-CN" altLang="en-US"/>
        </a:p>
      </dgm:t>
    </dgm:pt>
    <dgm:pt modelId="{85D567B7-2F36-4D4E-8C05-DD4DAC0E431A}" type="sibTrans" cxnId="{4052668F-EB92-42A5-AB27-A7F4C41AE77C}">
      <dgm:prSet/>
      <dgm:spPr/>
      <dgm:t>
        <a:bodyPr/>
        <a:lstStyle/>
        <a:p>
          <a:endParaRPr lang="zh-CN" altLang="en-US"/>
        </a:p>
      </dgm:t>
    </dgm:pt>
    <dgm:pt modelId="{76B70A0B-4616-49CA-B509-59B9C62A5B69}">
      <dgm:prSet phldr="0"/>
      <dgm:spPr/>
      <dgm:t>
        <a:bodyPr/>
        <a:lstStyle/>
        <a:p>
          <a:pPr rtl="0"/>
          <a:r>
            <a:rPr lang="en-US">
              <a:latin typeface="Outfit Bold"/>
            </a:rPr>
            <a:t> Store Primary Category</a:t>
          </a:r>
        </a:p>
      </dgm:t>
    </dgm:pt>
    <dgm:pt modelId="{C8B6CD6F-ECDD-40E4-B602-6C787BFF3BAD}" type="parTrans" cxnId="{50C0D1DD-3B08-4072-B001-26C915D97C8C}">
      <dgm:prSet/>
      <dgm:spPr/>
      <dgm:t>
        <a:bodyPr/>
        <a:lstStyle/>
        <a:p>
          <a:endParaRPr lang="zh-CN" altLang="en-US"/>
        </a:p>
      </dgm:t>
    </dgm:pt>
    <dgm:pt modelId="{C8F1A330-E090-4B51-9A56-4BDECF2C40AF}" type="sibTrans" cxnId="{50C0D1DD-3B08-4072-B001-26C915D97C8C}">
      <dgm:prSet/>
      <dgm:spPr/>
      <dgm:t>
        <a:bodyPr/>
        <a:lstStyle/>
        <a:p>
          <a:endParaRPr lang="zh-CN" altLang="en-US"/>
        </a:p>
      </dgm:t>
    </dgm:pt>
    <dgm:pt modelId="{317F9E15-EF76-4442-80A0-175ABE31729F}">
      <dgm:prSet phldr="0"/>
      <dgm:spPr/>
      <dgm:t>
        <a:bodyPr/>
        <a:lstStyle/>
        <a:p>
          <a:pPr rtl="0"/>
          <a:r>
            <a:rPr lang="en-US">
              <a:latin typeface="Outfit Bold"/>
            </a:rPr>
            <a:t>Order Protocol</a:t>
          </a:r>
        </a:p>
      </dgm:t>
    </dgm:pt>
    <dgm:pt modelId="{1BAC6853-BFBF-4D93-9471-52DAC02AE746}" type="parTrans" cxnId="{AEEF3D90-87BB-471B-98D6-E8D8B9322336}">
      <dgm:prSet/>
      <dgm:spPr/>
      <dgm:t>
        <a:bodyPr/>
        <a:lstStyle/>
        <a:p>
          <a:endParaRPr lang="zh-CN" altLang="en-US"/>
        </a:p>
      </dgm:t>
    </dgm:pt>
    <dgm:pt modelId="{848F3F94-FAE0-4CA6-A91E-F08BF4349F86}" type="sibTrans" cxnId="{AEEF3D90-87BB-471B-98D6-E8D8B9322336}">
      <dgm:prSet/>
      <dgm:spPr/>
      <dgm:t>
        <a:bodyPr/>
        <a:lstStyle/>
        <a:p>
          <a:endParaRPr lang="zh-CN" altLang="en-US"/>
        </a:p>
      </dgm:t>
    </dgm:pt>
    <dgm:pt modelId="{18E14CCA-C00C-4D54-80A2-E67673C6A976}">
      <dgm:prSet phldr="0"/>
      <dgm:spPr/>
      <dgm:t>
        <a:bodyPr/>
        <a:lstStyle/>
        <a:p>
          <a:pPr rtl="0"/>
          <a:r>
            <a:rPr lang="en-US">
              <a:solidFill>
                <a:srgbClr val="000000"/>
              </a:solidFill>
              <a:latin typeface="Outfit Bold"/>
            </a:rPr>
            <a:t> </a:t>
          </a:r>
          <a:r>
            <a:rPr lang="en-US">
              <a:solidFill>
                <a:srgbClr val="000000"/>
              </a:solidFill>
            </a:rPr>
            <a:t>Estimate Non-Preparation Duration</a:t>
          </a:r>
        </a:p>
      </dgm:t>
    </dgm:pt>
    <dgm:pt modelId="{80CF616F-33DA-47C2-ADAB-C6E1DD898599}" type="parTrans" cxnId="{4D63E4E4-BD18-4449-A627-F17E2B7674DA}">
      <dgm:prSet/>
      <dgm:spPr/>
      <dgm:t>
        <a:bodyPr/>
        <a:lstStyle/>
        <a:p>
          <a:endParaRPr lang="zh-CN" altLang="en-US"/>
        </a:p>
      </dgm:t>
    </dgm:pt>
    <dgm:pt modelId="{0E256875-D4DE-4116-83DA-2C804DBAA6EF}" type="sibTrans" cxnId="{4D63E4E4-BD18-4449-A627-F17E2B7674DA}">
      <dgm:prSet/>
      <dgm:spPr/>
      <dgm:t>
        <a:bodyPr/>
        <a:lstStyle/>
        <a:p>
          <a:endParaRPr lang="zh-CN" altLang="en-US"/>
        </a:p>
      </dgm:t>
    </dgm:pt>
    <dgm:pt modelId="{D1D0BB34-8AEE-45F5-8070-546B61A5F0BD}" type="pres">
      <dgm:prSet presAssocID="{F555AB8D-3985-4B67-A1DA-EFEE470359D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8F97E2D-B85B-4361-8F88-F1558F3747E9}" type="pres">
      <dgm:prSet presAssocID="{49747BD0-D6F1-440D-ACFC-29ECCC8E12CA}" presName="hierRoot1" presStyleCnt="0"/>
      <dgm:spPr/>
    </dgm:pt>
    <dgm:pt modelId="{5685BB92-8D4F-4B4D-B12E-330FCDFC8486}" type="pres">
      <dgm:prSet presAssocID="{49747BD0-D6F1-440D-ACFC-29ECCC8E12CA}" presName="composite" presStyleCnt="0"/>
      <dgm:spPr/>
    </dgm:pt>
    <dgm:pt modelId="{45D9807A-8943-455E-9483-B5FDA8AB9F79}" type="pres">
      <dgm:prSet presAssocID="{49747BD0-D6F1-440D-ACFC-29ECCC8E12CA}" presName="background" presStyleLbl="node0" presStyleIdx="0" presStyleCnt="1"/>
      <dgm:spPr>
        <a:solidFill>
          <a:schemeClr val="bg1"/>
        </a:solidFill>
      </dgm:spPr>
    </dgm:pt>
    <dgm:pt modelId="{3919F239-D80E-4863-B3EE-AB4C3B4CB784}" type="pres">
      <dgm:prSet presAssocID="{49747BD0-D6F1-440D-ACFC-29ECCC8E12CA}" presName="text" presStyleLbl="fgAcc0" presStyleIdx="0" presStyleCnt="1">
        <dgm:presLayoutVars>
          <dgm:chPref val="3"/>
        </dgm:presLayoutVars>
      </dgm:prSet>
      <dgm:spPr>
        <a:solidFill>
          <a:schemeClr val="accent1"/>
        </a:solidFill>
      </dgm:spPr>
    </dgm:pt>
    <dgm:pt modelId="{A71C5517-229A-4F39-B271-C490080CFB36}" type="pres">
      <dgm:prSet presAssocID="{49747BD0-D6F1-440D-ACFC-29ECCC8E12CA}" presName="hierChild2" presStyleCnt="0"/>
      <dgm:spPr/>
    </dgm:pt>
    <dgm:pt modelId="{8E6884DA-CA0A-4A64-8661-31A29A9EBCA8}" type="pres">
      <dgm:prSet presAssocID="{109A48EC-7E0E-4DB6-8802-44DFA70A278C}" presName="Name10" presStyleLbl="parChTrans1D2" presStyleIdx="0" presStyleCnt="3"/>
      <dgm:spPr/>
    </dgm:pt>
    <dgm:pt modelId="{649A6964-D214-40C2-8624-7998ADAF3CE6}" type="pres">
      <dgm:prSet presAssocID="{76FF2724-1C75-46BA-A985-AD30EF3CF0BB}" presName="hierRoot2" presStyleCnt="0"/>
      <dgm:spPr/>
    </dgm:pt>
    <dgm:pt modelId="{766B48F5-15E0-4EED-9A8E-D26C4F0931A0}" type="pres">
      <dgm:prSet presAssocID="{76FF2724-1C75-46BA-A985-AD30EF3CF0BB}" presName="composite2" presStyleCnt="0"/>
      <dgm:spPr/>
    </dgm:pt>
    <dgm:pt modelId="{7B3D3904-B8C1-4D5D-A521-E42420312338}" type="pres">
      <dgm:prSet presAssocID="{76FF2724-1C75-46BA-A985-AD30EF3CF0BB}" presName="background2" presStyleLbl="node2" presStyleIdx="0" presStyleCnt="3"/>
      <dgm:spPr>
        <a:solidFill>
          <a:schemeClr val="bg1"/>
        </a:solidFill>
      </dgm:spPr>
    </dgm:pt>
    <dgm:pt modelId="{3FC543FC-5B4F-44F2-AF64-3DAD71EB2B5E}" type="pres">
      <dgm:prSet presAssocID="{76FF2724-1C75-46BA-A985-AD30EF3CF0BB}" presName="text2" presStyleLbl="fgAcc2" presStyleIdx="0" presStyleCnt="3">
        <dgm:presLayoutVars>
          <dgm:chPref val="3"/>
        </dgm:presLayoutVars>
      </dgm:prSet>
      <dgm:spPr>
        <a:solidFill>
          <a:srgbClr val="47A5A6"/>
        </a:solidFill>
      </dgm:spPr>
    </dgm:pt>
    <dgm:pt modelId="{1C46F141-4651-4BC0-AB2E-F71D692FFE19}" type="pres">
      <dgm:prSet presAssocID="{76FF2724-1C75-46BA-A985-AD30EF3CF0BB}" presName="hierChild3" presStyleCnt="0"/>
      <dgm:spPr/>
    </dgm:pt>
    <dgm:pt modelId="{FA88D3FD-D403-4F95-8911-5DDB6F1D4C7A}" type="pres">
      <dgm:prSet presAssocID="{0A3E6E9A-676C-4FDE-A684-EECD0C2ACB42}" presName="Name17" presStyleLbl="parChTrans1D3" presStyleIdx="0" presStyleCnt="6"/>
      <dgm:spPr/>
    </dgm:pt>
    <dgm:pt modelId="{A742D9D1-6599-4E01-8026-5D482F326948}" type="pres">
      <dgm:prSet presAssocID="{08D4A9AB-E087-443A-8D8F-805D022AB51D}" presName="hierRoot3" presStyleCnt="0"/>
      <dgm:spPr/>
    </dgm:pt>
    <dgm:pt modelId="{0D713285-7167-4BB8-9FD5-62AD840D3E24}" type="pres">
      <dgm:prSet presAssocID="{08D4A9AB-E087-443A-8D8F-805D022AB51D}" presName="composite3" presStyleCnt="0"/>
      <dgm:spPr/>
    </dgm:pt>
    <dgm:pt modelId="{FC9B02FB-A13F-4320-BD9F-BE23E0744A43}" type="pres">
      <dgm:prSet presAssocID="{08D4A9AB-E087-443A-8D8F-805D022AB51D}" presName="background3" presStyleLbl="node3" presStyleIdx="0" presStyleCnt="6"/>
      <dgm:spPr>
        <a:solidFill>
          <a:schemeClr val="bg1"/>
        </a:solidFill>
      </dgm:spPr>
    </dgm:pt>
    <dgm:pt modelId="{7C16B016-3556-43B2-B38E-D49AC3CF0052}" type="pres">
      <dgm:prSet presAssocID="{08D4A9AB-E087-443A-8D8F-805D022AB51D}" presName="text3" presStyleLbl="fgAcc3" presStyleIdx="0" presStyleCnt="6">
        <dgm:presLayoutVars>
          <dgm:chPref val="3"/>
        </dgm:presLayoutVars>
      </dgm:prSet>
      <dgm:spPr>
        <a:solidFill>
          <a:schemeClr val="bg2">
            <a:lumMod val="75000"/>
          </a:schemeClr>
        </a:solidFill>
      </dgm:spPr>
    </dgm:pt>
    <dgm:pt modelId="{71371F43-267B-49DC-BA6F-5E85730EC905}" type="pres">
      <dgm:prSet presAssocID="{08D4A9AB-E087-443A-8D8F-805D022AB51D}" presName="hierChild4" presStyleCnt="0"/>
      <dgm:spPr/>
    </dgm:pt>
    <dgm:pt modelId="{00E42A0B-98E2-4CAD-89BD-B4F7DD5EB7A6}" type="pres">
      <dgm:prSet presAssocID="{47DE3B82-F511-4836-8440-07CA8446C14F}" presName="Name10" presStyleLbl="parChTrans1D2" presStyleIdx="1" presStyleCnt="3"/>
      <dgm:spPr/>
    </dgm:pt>
    <dgm:pt modelId="{558807E5-0E5B-44A2-80AB-58DB305DB10F}" type="pres">
      <dgm:prSet presAssocID="{2743C639-1894-407B-897A-A0ECFD4D777E}" presName="hierRoot2" presStyleCnt="0"/>
      <dgm:spPr/>
    </dgm:pt>
    <dgm:pt modelId="{EDE65BAB-46FE-4A81-8381-C1B37B21EF9F}" type="pres">
      <dgm:prSet presAssocID="{2743C639-1894-407B-897A-A0ECFD4D777E}" presName="composite2" presStyleCnt="0"/>
      <dgm:spPr/>
    </dgm:pt>
    <dgm:pt modelId="{9A65C133-0144-4B8C-ADF5-63656AF22BD2}" type="pres">
      <dgm:prSet presAssocID="{2743C639-1894-407B-897A-A0ECFD4D777E}" presName="background2" presStyleLbl="node2" presStyleIdx="1" presStyleCnt="3"/>
      <dgm:spPr>
        <a:solidFill>
          <a:schemeClr val="bg1"/>
        </a:solidFill>
      </dgm:spPr>
    </dgm:pt>
    <dgm:pt modelId="{C32EA05D-C39D-4BBD-B02B-0FD1568A22A2}" type="pres">
      <dgm:prSet presAssocID="{2743C639-1894-407B-897A-A0ECFD4D777E}" presName="text2" presStyleLbl="fgAcc2" presStyleIdx="1" presStyleCnt="3">
        <dgm:presLayoutVars>
          <dgm:chPref val="3"/>
        </dgm:presLayoutVars>
      </dgm:prSet>
      <dgm:spPr>
        <a:solidFill>
          <a:srgbClr val="47A5A6"/>
        </a:solidFill>
      </dgm:spPr>
    </dgm:pt>
    <dgm:pt modelId="{649B8889-DED3-40CA-8A0C-42D395EEFF66}" type="pres">
      <dgm:prSet presAssocID="{2743C639-1894-407B-897A-A0ECFD4D777E}" presName="hierChild3" presStyleCnt="0"/>
      <dgm:spPr/>
    </dgm:pt>
    <dgm:pt modelId="{22AB02A9-A155-40CD-95CB-8AB15A3E9381}" type="pres">
      <dgm:prSet presAssocID="{56461739-C2C8-4C56-AF97-D1F609EE6DF2}" presName="Name17" presStyleLbl="parChTrans1D3" presStyleIdx="1" presStyleCnt="6"/>
      <dgm:spPr/>
    </dgm:pt>
    <dgm:pt modelId="{E11603D6-0B0B-494D-8896-FAC7C636AAA7}" type="pres">
      <dgm:prSet presAssocID="{BFDAE497-8A16-40C1-ACE5-F3A7E5C2A8F5}" presName="hierRoot3" presStyleCnt="0"/>
      <dgm:spPr/>
    </dgm:pt>
    <dgm:pt modelId="{A8A942C4-D3AC-42EC-BF89-9BCCC68F05E2}" type="pres">
      <dgm:prSet presAssocID="{BFDAE497-8A16-40C1-ACE5-F3A7E5C2A8F5}" presName="composite3" presStyleCnt="0"/>
      <dgm:spPr/>
    </dgm:pt>
    <dgm:pt modelId="{59612116-EB69-4DE3-98C2-19FCD6FDAEAB}" type="pres">
      <dgm:prSet presAssocID="{BFDAE497-8A16-40C1-ACE5-F3A7E5C2A8F5}" presName="background3" presStyleLbl="node3" presStyleIdx="1" presStyleCnt="6"/>
      <dgm:spPr>
        <a:solidFill>
          <a:schemeClr val="bg1"/>
        </a:solidFill>
      </dgm:spPr>
    </dgm:pt>
    <dgm:pt modelId="{FA6775EB-B43E-4836-9CE2-69FA3CFB3B15}" type="pres">
      <dgm:prSet presAssocID="{BFDAE497-8A16-40C1-ACE5-F3A7E5C2A8F5}" presName="text3" presStyleLbl="fgAcc3" presStyleIdx="1" presStyleCnt="6">
        <dgm:presLayoutVars>
          <dgm:chPref val="3"/>
        </dgm:presLayoutVars>
      </dgm:prSet>
      <dgm:spPr>
        <a:solidFill>
          <a:schemeClr val="bg2">
            <a:lumMod val="75000"/>
          </a:schemeClr>
        </a:solidFill>
      </dgm:spPr>
    </dgm:pt>
    <dgm:pt modelId="{76F10107-1976-47AD-8080-45354B21980E}" type="pres">
      <dgm:prSet presAssocID="{BFDAE497-8A16-40C1-ACE5-F3A7E5C2A8F5}" presName="hierChild4" presStyleCnt="0"/>
      <dgm:spPr/>
    </dgm:pt>
    <dgm:pt modelId="{E12A4EDC-45A7-4F9B-B288-2DAD2B4C48E0}" type="pres">
      <dgm:prSet presAssocID="{D8D48772-7340-40A0-B2C2-74A53BAAC0A0}" presName="Name17" presStyleLbl="parChTrans1D3" presStyleIdx="2" presStyleCnt="6"/>
      <dgm:spPr/>
    </dgm:pt>
    <dgm:pt modelId="{E16CC28A-7E2A-4FE8-9F42-295CCE4A8D9A}" type="pres">
      <dgm:prSet presAssocID="{E0BB4F81-E80F-4A0A-B1A5-11EDDC78D556}" presName="hierRoot3" presStyleCnt="0"/>
      <dgm:spPr/>
    </dgm:pt>
    <dgm:pt modelId="{6EFC20E4-8FEA-4927-968A-B6B64D2B963A}" type="pres">
      <dgm:prSet presAssocID="{E0BB4F81-E80F-4A0A-B1A5-11EDDC78D556}" presName="composite3" presStyleCnt="0"/>
      <dgm:spPr/>
    </dgm:pt>
    <dgm:pt modelId="{F678D791-A26B-4A29-B36F-9216AEDC8C30}" type="pres">
      <dgm:prSet presAssocID="{E0BB4F81-E80F-4A0A-B1A5-11EDDC78D556}" presName="background3" presStyleLbl="node3" presStyleIdx="2" presStyleCnt="6"/>
      <dgm:spPr>
        <a:solidFill>
          <a:schemeClr val="bg1"/>
        </a:solidFill>
      </dgm:spPr>
    </dgm:pt>
    <dgm:pt modelId="{85896971-3CAF-4C86-8DBF-3A72DCE1E84D}" type="pres">
      <dgm:prSet presAssocID="{E0BB4F81-E80F-4A0A-B1A5-11EDDC78D556}" presName="text3" presStyleLbl="fgAcc3" presStyleIdx="2" presStyleCnt="6">
        <dgm:presLayoutVars>
          <dgm:chPref val="3"/>
        </dgm:presLayoutVars>
      </dgm:prSet>
      <dgm:spPr>
        <a:solidFill>
          <a:schemeClr val="bg2">
            <a:lumMod val="75000"/>
          </a:schemeClr>
        </a:solidFill>
      </dgm:spPr>
    </dgm:pt>
    <dgm:pt modelId="{AF5F3328-CF4A-4451-9031-242B551C66A4}" type="pres">
      <dgm:prSet presAssocID="{E0BB4F81-E80F-4A0A-B1A5-11EDDC78D556}" presName="hierChild4" presStyleCnt="0"/>
      <dgm:spPr/>
    </dgm:pt>
    <dgm:pt modelId="{3BA8A2E4-D273-4944-A4DB-D0CB8DB293C4}" type="pres">
      <dgm:prSet presAssocID="{80CF616F-33DA-47C2-ADAB-C6E1DD898599}" presName="Name17" presStyleLbl="parChTrans1D3" presStyleIdx="3" presStyleCnt="6"/>
      <dgm:spPr/>
    </dgm:pt>
    <dgm:pt modelId="{C0F37526-078E-4774-8AF4-1CAD204A2A33}" type="pres">
      <dgm:prSet presAssocID="{18E14CCA-C00C-4D54-80A2-E67673C6A976}" presName="hierRoot3" presStyleCnt="0"/>
      <dgm:spPr/>
    </dgm:pt>
    <dgm:pt modelId="{CEBEC1DD-5356-43C9-8952-286E3370B2D1}" type="pres">
      <dgm:prSet presAssocID="{18E14CCA-C00C-4D54-80A2-E67673C6A976}" presName="composite3" presStyleCnt="0"/>
      <dgm:spPr/>
    </dgm:pt>
    <dgm:pt modelId="{645EA072-03AB-4C0E-8E7E-06A3CF78CEAE}" type="pres">
      <dgm:prSet presAssocID="{18E14CCA-C00C-4D54-80A2-E67673C6A976}" presName="background3" presStyleLbl="node3" presStyleIdx="3" presStyleCnt="6"/>
      <dgm:spPr>
        <a:solidFill>
          <a:schemeClr val="bg1"/>
        </a:solidFill>
      </dgm:spPr>
    </dgm:pt>
    <dgm:pt modelId="{8B90E079-369D-406B-842C-CE80237EE77C}" type="pres">
      <dgm:prSet presAssocID="{18E14CCA-C00C-4D54-80A2-E67673C6A976}" presName="text3" presStyleLbl="fgAcc3" presStyleIdx="3" presStyleCnt="6">
        <dgm:presLayoutVars>
          <dgm:chPref val="3"/>
        </dgm:presLayoutVars>
      </dgm:prSet>
      <dgm:spPr>
        <a:solidFill>
          <a:schemeClr val="bg2">
            <a:lumMod val="75000"/>
          </a:schemeClr>
        </a:solidFill>
      </dgm:spPr>
    </dgm:pt>
    <dgm:pt modelId="{016FC800-8085-4696-880D-D76DF8D68922}" type="pres">
      <dgm:prSet presAssocID="{18E14CCA-C00C-4D54-80A2-E67673C6A976}" presName="hierChild4" presStyleCnt="0"/>
      <dgm:spPr/>
    </dgm:pt>
    <dgm:pt modelId="{95CF6B1A-FD98-4CAE-838D-F1621EA7D847}" type="pres">
      <dgm:prSet presAssocID="{B0391742-5E35-4FB0-8559-CCE8F63D4037}" presName="Name10" presStyleLbl="parChTrans1D2" presStyleIdx="2" presStyleCnt="3"/>
      <dgm:spPr/>
    </dgm:pt>
    <dgm:pt modelId="{C3A4B5E8-2BE0-488D-8AE4-3505A80A674F}" type="pres">
      <dgm:prSet presAssocID="{0631FE5E-3127-4877-89B8-E48AB4EF7023}" presName="hierRoot2" presStyleCnt="0"/>
      <dgm:spPr/>
    </dgm:pt>
    <dgm:pt modelId="{5A290409-82B2-4952-8F51-BB7449707CE8}" type="pres">
      <dgm:prSet presAssocID="{0631FE5E-3127-4877-89B8-E48AB4EF7023}" presName="composite2" presStyleCnt="0"/>
      <dgm:spPr/>
    </dgm:pt>
    <dgm:pt modelId="{2FD620CB-1EB8-4AA5-BBBB-C2E8C23DBF85}" type="pres">
      <dgm:prSet presAssocID="{0631FE5E-3127-4877-89B8-E48AB4EF7023}" presName="background2" presStyleLbl="node2" presStyleIdx="2" presStyleCnt="3"/>
      <dgm:spPr>
        <a:solidFill>
          <a:schemeClr val="bg1"/>
        </a:solidFill>
      </dgm:spPr>
    </dgm:pt>
    <dgm:pt modelId="{2FB3FBD2-54A8-4FD6-B78D-41F815E270CE}" type="pres">
      <dgm:prSet presAssocID="{0631FE5E-3127-4877-89B8-E48AB4EF7023}" presName="text2" presStyleLbl="fgAcc2" presStyleIdx="2" presStyleCnt="3">
        <dgm:presLayoutVars>
          <dgm:chPref val="3"/>
        </dgm:presLayoutVars>
      </dgm:prSet>
      <dgm:spPr>
        <a:solidFill>
          <a:srgbClr val="47A5A6"/>
        </a:solidFill>
      </dgm:spPr>
    </dgm:pt>
    <dgm:pt modelId="{F52CE905-D2FA-479D-81F5-06F4D990D6EA}" type="pres">
      <dgm:prSet presAssocID="{0631FE5E-3127-4877-89B8-E48AB4EF7023}" presName="hierChild3" presStyleCnt="0"/>
      <dgm:spPr/>
    </dgm:pt>
    <dgm:pt modelId="{90060795-C138-4587-BA1F-A2D4407E1321}" type="pres">
      <dgm:prSet presAssocID="{C8B6CD6F-ECDD-40E4-B602-6C787BFF3BAD}" presName="Name17" presStyleLbl="parChTrans1D3" presStyleIdx="4" presStyleCnt="6"/>
      <dgm:spPr/>
    </dgm:pt>
    <dgm:pt modelId="{70CBE096-4CE6-4A46-9528-13C253FE57A3}" type="pres">
      <dgm:prSet presAssocID="{76B70A0B-4616-49CA-B509-59B9C62A5B69}" presName="hierRoot3" presStyleCnt="0"/>
      <dgm:spPr/>
    </dgm:pt>
    <dgm:pt modelId="{F9ED5C62-4B49-4387-8373-E7DE4C4FD0EE}" type="pres">
      <dgm:prSet presAssocID="{76B70A0B-4616-49CA-B509-59B9C62A5B69}" presName="composite3" presStyleCnt="0"/>
      <dgm:spPr/>
    </dgm:pt>
    <dgm:pt modelId="{6E78B1A8-BE36-4367-A074-0C8694E6095D}" type="pres">
      <dgm:prSet presAssocID="{76B70A0B-4616-49CA-B509-59B9C62A5B69}" presName="background3" presStyleLbl="node3" presStyleIdx="4" presStyleCnt="6"/>
      <dgm:spPr>
        <a:solidFill>
          <a:schemeClr val="bg1"/>
        </a:solidFill>
      </dgm:spPr>
    </dgm:pt>
    <dgm:pt modelId="{34923D47-D0CE-45E0-A054-97841FEB7493}" type="pres">
      <dgm:prSet presAssocID="{76B70A0B-4616-49CA-B509-59B9C62A5B69}" presName="text3" presStyleLbl="fgAcc3" presStyleIdx="4" presStyleCnt="6">
        <dgm:presLayoutVars>
          <dgm:chPref val="3"/>
        </dgm:presLayoutVars>
      </dgm:prSet>
      <dgm:spPr>
        <a:solidFill>
          <a:schemeClr val="bg2">
            <a:lumMod val="75000"/>
          </a:schemeClr>
        </a:solidFill>
      </dgm:spPr>
    </dgm:pt>
    <dgm:pt modelId="{C437EAE8-3B54-47A9-8AAE-58E1E8C55D6C}" type="pres">
      <dgm:prSet presAssocID="{76B70A0B-4616-49CA-B509-59B9C62A5B69}" presName="hierChild4" presStyleCnt="0"/>
      <dgm:spPr/>
    </dgm:pt>
    <dgm:pt modelId="{A8877DCD-6734-4FAE-A41C-E22D40FDAF6E}" type="pres">
      <dgm:prSet presAssocID="{1BAC6853-BFBF-4D93-9471-52DAC02AE746}" presName="Name17" presStyleLbl="parChTrans1D3" presStyleIdx="5" presStyleCnt="6"/>
      <dgm:spPr/>
    </dgm:pt>
    <dgm:pt modelId="{5F2EA205-5BF3-4E71-9C01-EA8C960F278D}" type="pres">
      <dgm:prSet presAssocID="{317F9E15-EF76-4442-80A0-175ABE31729F}" presName="hierRoot3" presStyleCnt="0"/>
      <dgm:spPr/>
    </dgm:pt>
    <dgm:pt modelId="{F865A4F8-9B8F-4443-97C5-EE1335A5F4D9}" type="pres">
      <dgm:prSet presAssocID="{317F9E15-EF76-4442-80A0-175ABE31729F}" presName="composite3" presStyleCnt="0"/>
      <dgm:spPr/>
    </dgm:pt>
    <dgm:pt modelId="{9EE42BF4-D835-4767-B9C9-D74F26460CB7}" type="pres">
      <dgm:prSet presAssocID="{317F9E15-EF76-4442-80A0-175ABE31729F}" presName="background3" presStyleLbl="node3" presStyleIdx="5" presStyleCnt="6"/>
      <dgm:spPr>
        <a:solidFill>
          <a:schemeClr val="bg1"/>
        </a:solidFill>
      </dgm:spPr>
    </dgm:pt>
    <dgm:pt modelId="{F596A1D6-6859-45A5-9449-B02DC9371A83}" type="pres">
      <dgm:prSet presAssocID="{317F9E15-EF76-4442-80A0-175ABE31729F}" presName="text3" presStyleLbl="fgAcc3" presStyleIdx="5" presStyleCnt="6">
        <dgm:presLayoutVars>
          <dgm:chPref val="3"/>
        </dgm:presLayoutVars>
      </dgm:prSet>
      <dgm:spPr>
        <a:solidFill>
          <a:schemeClr val="bg2">
            <a:lumMod val="75000"/>
          </a:schemeClr>
        </a:solidFill>
      </dgm:spPr>
    </dgm:pt>
    <dgm:pt modelId="{E8109DA7-E917-47CC-8A67-89649F1EFEE2}" type="pres">
      <dgm:prSet presAssocID="{317F9E15-EF76-4442-80A0-175ABE31729F}" presName="hierChild4" presStyleCnt="0"/>
      <dgm:spPr/>
    </dgm:pt>
  </dgm:ptLst>
  <dgm:cxnLst>
    <dgm:cxn modelId="{929D6B0A-B131-495F-B08E-E7DF2C589C10}" type="presOf" srcId="{76FF2724-1C75-46BA-A985-AD30EF3CF0BB}" destId="{3FC543FC-5B4F-44F2-AF64-3DAD71EB2B5E}" srcOrd="0" destOrd="0" presId="urn:microsoft.com/office/officeart/2005/8/layout/hierarchy1"/>
    <dgm:cxn modelId="{1EA3190D-ADC5-4FC2-B7DC-0EFD4D11517C}" type="presOf" srcId="{0631FE5E-3127-4877-89B8-E48AB4EF7023}" destId="{2FB3FBD2-54A8-4FD6-B78D-41F815E270CE}" srcOrd="0" destOrd="0" presId="urn:microsoft.com/office/officeart/2005/8/layout/hierarchy1"/>
    <dgm:cxn modelId="{5A571C25-76DE-40A1-BE3B-BC89FE978A17}" type="presOf" srcId="{18E14CCA-C00C-4D54-80A2-E67673C6A976}" destId="{8B90E079-369D-406B-842C-CE80237EE77C}" srcOrd="0" destOrd="0" presId="urn:microsoft.com/office/officeart/2005/8/layout/hierarchy1"/>
    <dgm:cxn modelId="{E4CC102D-1C4B-490E-B10F-D93E024B5DD1}" srcId="{2743C639-1894-407B-897A-A0ECFD4D777E}" destId="{BFDAE497-8A16-40C1-ACE5-F3A7E5C2A8F5}" srcOrd="0" destOrd="0" parTransId="{56461739-C2C8-4C56-AF97-D1F609EE6DF2}" sibTransId="{E3172A52-F0AB-47A9-8566-8BDDAFB01C7F}"/>
    <dgm:cxn modelId="{4B890C31-6815-4012-8D46-E2454383202A}" srcId="{F555AB8D-3985-4B67-A1DA-EFEE470359DB}" destId="{49747BD0-D6F1-440D-ACFC-29ECCC8E12CA}" srcOrd="0" destOrd="0" parTransId="{E27A219B-5215-4A86-B19B-34213E4AED3A}" sibTransId="{7E537DCA-CD97-4322-9B7E-AA9CA70A4347}"/>
    <dgm:cxn modelId="{7B76CE60-452D-4431-BF2B-BB1706839924}" type="presOf" srcId="{E0BB4F81-E80F-4A0A-B1A5-11EDDC78D556}" destId="{85896971-3CAF-4C86-8DBF-3A72DCE1E84D}" srcOrd="0" destOrd="0" presId="urn:microsoft.com/office/officeart/2005/8/layout/hierarchy1"/>
    <dgm:cxn modelId="{1142EA42-68FF-4A33-8EBE-E64E1FDFE588}" type="presOf" srcId="{317F9E15-EF76-4442-80A0-175ABE31729F}" destId="{F596A1D6-6859-45A5-9449-B02DC9371A83}" srcOrd="0" destOrd="0" presId="urn:microsoft.com/office/officeart/2005/8/layout/hierarchy1"/>
    <dgm:cxn modelId="{F0492A4D-BD28-4704-AF1D-6AD4CAAB0E70}" type="presOf" srcId="{1BAC6853-BFBF-4D93-9471-52DAC02AE746}" destId="{A8877DCD-6734-4FAE-A41C-E22D40FDAF6E}" srcOrd="0" destOrd="0" presId="urn:microsoft.com/office/officeart/2005/8/layout/hierarchy1"/>
    <dgm:cxn modelId="{DA53F154-E05D-4836-9382-F4FE53C3421D}" type="presOf" srcId="{80CF616F-33DA-47C2-ADAB-C6E1DD898599}" destId="{3BA8A2E4-D273-4944-A4DB-D0CB8DB293C4}" srcOrd="0" destOrd="0" presId="urn:microsoft.com/office/officeart/2005/8/layout/hierarchy1"/>
    <dgm:cxn modelId="{80154579-31E9-44A3-AE9E-77D826BA5427}" type="presOf" srcId="{D8D48772-7340-40A0-B2C2-74A53BAAC0A0}" destId="{E12A4EDC-45A7-4F9B-B288-2DAD2B4C48E0}" srcOrd="0" destOrd="0" presId="urn:microsoft.com/office/officeart/2005/8/layout/hierarchy1"/>
    <dgm:cxn modelId="{A7F6075A-B8B9-4ECC-A32D-748848D252A5}" type="presOf" srcId="{F555AB8D-3985-4B67-A1DA-EFEE470359DB}" destId="{D1D0BB34-8AEE-45F5-8070-546B61A5F0BD}" srcOrd="0" destOrd="0" presId="urn:microsoft.com/office/officeart/2005/8/layout/hierarchy1"/>
    <dgm:cxn modelId="{4052668F-EB92-42A5-AB27-A7F4C41AE77C}" srcId="{49747BD0-D6F1-440D-ACFC-29ECCC8E12CA}" destId="{76FF2724-1C75-46BA-A985-AD30EF3CF0BB}" srcOrd="0" destOrd="0" parTransId="{109A48EC-7E0E-4DB6-8802-44DFA70A278C}" sibTransId="{85D567B7-2F36-4D4E-8C05-DD4DAC0E431A}"/>
    <dgm:cxn modelId="{AEEF3D90-87BB-471B-98D6-E8D8B9322336}" srcId="{0631FE5E-3127-4877-89B8-E48AB4EF7023}" destId="{317F9E15-EF76-4442-80A0-175ABE31729F}" srcOrd="1" destOrd="0" parTransId="{1BAC6853-BFBF-4D93-9471-52DAC02AE746}" sibTransId="{848F3F94-FAE0-4CA6-A91E-F08BF4349F86}"/>
    <dgm:cxn modelId="{48550594-4268-46AF-B535-6AA2BDEBC6AF}" type="presOf" srcId="{0A3E6E9A-676C-4FDE-A684-EECD0C2ACB42}" destId="{FA88D3FD-D403-4F95-8911-5DDB6F1D4C7A}" srcOrd="0" destOrd="0" presId="urn:microsoft.com/office/officeart/2005/8/layout/hierarchy1"/>
    <dgm:cxn modelId="{54A9949C-7B9F-4D1A-80BF-5C9A1D77B8D8}" type="presOf" srcId="{47DE3B82-F511-4836-8440-07CA8446C14F}" destId="{00E42A0B-98E2-4CAD-89BD-B4F7DD5EB7A6}" srcOrd="0" destOrd="0" presId="urn:microsoft.com/office/officeart/2005/8/layout/hierarchy1"/>
    <dgm:cxn modelId="{3004BE9C-4E8C-43FD-8F19-8BFF3E7A970C}" type="presOf" srcId="{2743C639-1894-407B-897A-A0ECFD4D777E}" destId="{C32EA05D-C39D-4BBD-B02B-0FD1568A22A2}" srcOrd="0" destOrd="0" presId="urn:microsoft.com/office/officeart/2005/8/layout/hierarchy1"/>
    <dgm:cxn modelId="{664EED9D-359D-41E4-8E29-BB965C02AF88}" srcId="{2743C639-1894-407B-897A-A0ECFD4D777E}" destId="{E0BB4F81-E80F-4A0A-B1A5-11EDDC78D556}" srcOrd="1" destOrd="0" parTransId="{D8D48772-7340-40A0-B2C2-74A53BAAC0A0}" sibTransId="{B6B51576-C603-4FFA-AAF8-6B25249CFA29}"/>
    <dgm:cxn modelId="{A6E121AA-5789-427B-8EE1-3097460010AD}" type="presOf" srcId="{56461739-C2C8-4C56-AF97-D1F609EE6DF2}" destId="{22AB02A9-A155-40CD-95CB-8AB15A3E9381}" srcOrd="0" destOrd="0" presId="urn:microsoft.com/office/officeart/2005/8/layout/hierarchy1"/>
    <dgm:cxn modelId="{197B61AD-7F2F-409F-A820-E95DD6CD4A24}" type="presOf" srcId="{49747BD0-D6F1-440D-ACFC-29ECCC8E12CA}" destId="{3919F239-D80E-4863-B3EE-AB4C3B4CB784}" srcOrd="0" destOrd="0" presId="urn:microsoft.com/office/officeart/2005/8/layout/hierarchy1"/>
    <dgm:cxn modelId="{38EDEDB2-3BF5-42DD-A18E-83D7DAC70EE8}" type="presOf" srcId="{76B70A0B-4616-49CA-B509-59B9C62A5B69}" destId="{34923D47-D0CE-45E0-A054-97841FEB7493}" srcOrd="0" destOrd="0" presId="urn:microsoft.com/office/officeart/2005/8/layout/hierarchy1"/>
    <dgm:cxn modelId="{A46927BC-7725-490A-96B8-0DE07365E6F0}" srcId="{49747BD0-D6F1-440D-ACFC-29ECCC8E12CA}" destId="{0631FE5E-3127-4877-89B8-E48AB4EF7023}" srcOrd="2" destOrd="0" parTransId="{B0391742-5E35-4FB0-8559-CCE8F63D4037}" sibTransId="{EC7BE222-3943-4166-BAB4-6C3FC9E09599}"/>
    <dgm:cxn modelId="{0537E9BC-8D72-4942-A933-3F546BA60A17}" srcId="{49747BD0-D6F1-440D-ACFC-29ECCC8E12CA}" destId="{2743C639-1894-407B-897A-A0ECFD4D777E}" srcOrd="1" destOrd="0" parTransId="{47DE3B82-F511-4836-8440-07CA8446C14F}" sibTransId="{CFB7C2D0-ED04-45D3-8B0A-8A4D460B2682}"/>
    <dgm:cxn modelId="{7FF5CBC0-6AE8-4D2A-BD5D-88C1EB9D2C27}" type="presOf" srcId="{BFDAE497-8A16-40C1-ACE5-F3A7E5C2A8F5}" destId="{FA6775EB-B43E-4836-9CE2-69FA3CFB3B15}" srcOrd="0" destOrd="0" presId="urn:microsoft.com/office/officeart/2005/8/layout/hierarchy1"/>
    <dgm:cxn modelId="{EA4B3FCF-4957-41E7-8D36-9E03C9EC40AB}" type="presOf" srcId="{109A48EC-7E0E-4DB6-8802-44DFA70A278C}" destId="{8E6884DA-CA0A-4A64-8661-31A29A9EBCA8}" srcOrd="0" destOrd="0" presId="urn:microsoft.com/office/officeart/2005/8/layout/hierarchy1"/>
    <dgm:cxn modelId="{B974B6D2-EBC6-4B2D-8056-7E00C640603E}" type="presOf" srcId="{C8B6CD6F-ECDD-40E4-B602-6C787BFF3BAD}" destId="{90060795-C138-4587-BA1F-A2D4407E1321}" srcOrd="0" destOrd="0" presId="urn:microsoft.com/office/officeart/2005/8/layout/hierarchy1"/>
    <dgm:cxn modelId="{50C0D1DD-3B08-4072-B001-26C915D97C8C}" srcId="{0631FE5E-3127-4877-89B8-E48AB4EF7023}" destId="{76B70A0B-4616-49CA-B509-59B9C62A5B69}" srcOrd="0" destOrd="0" parTransId="{C8B6CD6F-ECDD-40E4-B602-6C787BFF3BAD}" sibTransId="{C8F1A330-E090-4B51-9A56-4BDECF2C40AF}"/>
    <dgm:cxn modelId="{4D63E4E4-BD18-4449-A627-F17E2B7674DA}" srcId="{2743C639-1894-407B-897A-A0ECFD4D777E}" destId="{18E14CCA-C00C-4D54-80A2-E67673C6A976}" srcOrd="2" destOrd="0" parTransId="{80CF616F-33DA-47C2-ADAB-C6E1DD898599}" sibTransId="{0E256875-D4DE-4116-83DA-2C804DBAA6EF}"/>
    <dgm:cxn modelId="{640143EC-05C4-44A4-9856-D7563B98DD51}" type="presOf" srcId="{B0391742-5E35-4FB0-8559-CCE8F63D4037}" destId="{95CF6B1A-FD98-4CAE-838D-F1621EA7D847}" srcOrd="0" destOrd="0" presId="urn:microsoft.com/office/officeart/2005/8/layout/hierarchy1"/>
    <dgm:cxn modelId="{BDFFDFF3-6CE5-44EC-A66C-6C7F0CB8C977}" srcId="{76FF2724-1C75-46BA-A985-AD30EF3CF0BB}" destId="{08D4A9AB-E087-443A-8D8F-805D022AB51D}" srcOrd="0" destOrd="0" parTransId="{0A3E6E9A-676C-4FDE-A684-EECD0C2ACB42}" sibTransId="{494D57D4-3489-440C-B94F-CDC2B04589A3}"/>
    <dgm:cxn modelId="{19E798F6-257A-4FCC-AA07-E969F00C0870}" type="presOf" srcId="{08D4A9AB-E087-443A-8D8F-805D022AB51D}" destId="{7C16B016-3556-43B2-B38E-D49AC3CF0052}" srcOrd="0" destOrd="0" presId="urn:microsoft.com/office/officeart/2005/8/layout/hierarchy1"/>
    <dgm:cxn modelId="{675F633C-4ADA-46C6-9FEF-86D4E4230E83}" type="presParOf" srcId="{D1D0BB34-8AEE-45F5-8070-546B61A5F0BD}" destId="{A8F97E2D-B85B-4361-8F88-F1558F3747E9}" srcOrd="0" destOrd="0" presId="urn:microsoft.com/office/officeart/2005/8/layout/hierarchy1"/>
    <dgm:cxn modelId="{6ABD3530-949D-4C98-B9C6-0F0B03949D53}" type="presParOf" srcId="{A8F97E2D-B85B-4361-8F88-F1558F3747E9}" destId="{5685BB92-8D4F-4B4D-B12E-330FCDFC8486}" srcOrd="0" destOrd="0" presId="urn:microsoft.com/office/officeart/2005/8/layout/hierarchy1"/>
    <dgm:cxn modelId="{BA752D37-653D-4AFA-8394-B3F901A05DCC}" type="presParOf" srcId="{5685BB92-8D4F-4B4D-B12E-330FCDFC8486}" destId="{45D9807A-8943-455E-9483-B5FDA8AB9F79}" srcOrd="0" destOrd="0" presId="urn:microsoft.com/office/officeart/2005/8/layout/hierarchy1"/>
    <dgm:cxn modelId="{7CA32F45-7FD2-46FE-A0A9-7CE1134BFCF9}" type="presParOf" srcId="{5685BB92-8D4F-4B4D-B12E-330FCDFC8486}" destId="{3919F239-D80E-4863-B3EE-AB4C3B4CB784}" srcOrd="1" destOrd="0" presId="urn:microsoft.com/office/officeart/2005/8/layout/hierarchy1"/>
    <dgm:cxn modelId="{CC25F27E-94F1-40D6-B3E6-DA8B1E7863C7}" type="presParOf" srcId="{A8F97E2D-B85B-4361-8F88-F1558F3747E9}" destId="{A71C5517-229A-4F39-B271-C490080CFB36}" srcOrd="1" destOrd="0" presId="urn:microsoft.com/office/officeart/2005/8/layout/hierarchy1"/>
    <dgm:cxn modelId="{18D5DE8D-99C8-4336-B47D-8F3C8EA3A662}" type="presParOf" srcId="{A71C5517-229A-4F39-B271-C490080CFB36}" destId="{8E6884DA-CA0A-4A64-8661-31A29A9EBCA8}" srcOrd="0" destOrd="0" presId="urn:microsoft.com/office/officeart/2005/8/layout/hierarchy1"/>
    <dgm:cxn modelId="{9598C228-13CA-41C4-8C95-DF405BF29DE8}" type="presParOf" srcId="{A71C5517-229A-4F39-B271-C490080CFB36}" destId="{649A6964-D214-40C2-8624-7998ADAF3CE6}" srcOrd="1" destOrd="0" presId="urn:microsoft.com/office/officeart/2005/8/layout/hierarchy1"/>
    <dgm:cxn modelId="{B67C310F-D134-40C3-9BB5-E5D263B7E93E}" type="presParOf" srcId="{649A6964-D214-40C2-8624-7998ADAF3CE6}" destId="{766B48F5-15E0-4EED-9A8E-D26C4F0931A0}" srcOrd="0" destOrd="0" presId="urn:microsoft.com/office/officeart/2005/8/layout/hierarchy1"/>
    <dgm:cxn modelId="{E9479376-8C29-441F-B4DE-5C950EC3E1B3}" type="presParOf" srcId="{766B48F5-15E0-4EED-9A8E-D26C4F0931A0}" destId="{7B3D3904-B8C1-4D5D-A521-E42420312338}" srcOrd="0" destOrd="0" presId="urn:microsoft.com/office/officeart/2005/8/layout/hierarchy1"/>
    <dgm:cxn modelId="{37E4E7BF-CBC5-47EE-9DF4-13A2024CF84D}" type="presParOf" srcId="{766B48F5-15E0-4EED-9A8E-D26C4F0931A0}" destId="{3FC543FC-5B4F-44F2-AF64-3DAD71EB2B5E}" srcOrd="1" destOrd="0" presId="urn:microsoft.com/office/officeart/2005/8/layout/hierarchy1"/>
    <dgm:cxn modelId="{DA7B9958-5503-400C-B448-6308737272DB}" type="presParOf" srcId="{649A6964-D214-40C2-8624-7998ADAF3CE6}" destId="{1C46F141-4651-4BC0-AB2E-F71D692FFE19}" srcOrd="1" destOrd="0" presId="urn:microsoft.com/office/officeart/2005/8/layout/hierarchy1"/>
    <dgm:cxn modelId="{270D3A10-F957-4E22-A0D4-45A7AAC9895E}" type="presParOf" srcId="{1C46F141-4651-4BC0-AB2E-F71D692FFE19}" destId="{FA88D3FD-D403-4F95-8911-5DDB6F1D4C7A}" srcOrd="0" destOrd="0" presId="urn:microsoft.com/office/officeart/2005/8/layout/hierarchy1"/>
    <dgm:cxn modelId="{E75B104D-C3CA-47DB-8AAA-1F35D2AEEE0C}" type="presParOf" srcId="{1C46F141-4651-4BC0-AB2E-F71D692FFE19}" destId="{A742D9D1-6599-4E01-8026-5D482F326948}" srcOrd="1" destOrd="0" presId="urn:microsoft.com/office/officeart/2005/8/layout/hierarchy1"/>
    <dgm:cxn modelId="{BD722564-95CE-4F99-9D53-AFEF205F8C88}" type="presParOf" srcId="{A742D9D1-6599-4E01-8026-5D482F326948}" destId="{0D713285-7167-4BB8-9FD5-62AD840D3E24}" srcOrd="0" destOrd="0" presId="urn:microsoft.com/office/officeart/2005/8/layout/hierarchy1"/>
    <dgm:cxn modelId="{211CD584-003B-430C-AF64-76DEDA2F53F8}" type="presParOf" srcId="{0D713285-7167-4BB8-9FD5-62AD840D3E24}" destId="{FC9B02FB-A13F-4320-BD9F-BE23E0744A43}" srcOrd="0" destOrd="0" presId="urn:microsoft.com/office/officeart/2005/8/layout/hierarchy1"/>
    <dgm:cxn modelId="{033D32CE-1B34-4517-9D65-3B6D8EBC690D}" type="presParOf" srcId="{0D713285-7167-4BB8-9FD5-62AD840D3E24}" destId="{7C16B016-3556-43B2-B38E-D49AC3CF0052}" srcOrd="1" destOrd="0" presId="urn:microsoft.com/office/officeart/2005/8/layout/hierarchy1"/>
    <dgm:cxn modelId="{306B3BB5-0241-4BE4-AD67-1E885ABD2DF4}" type="presParOf" srcId="{A742D9D1-6599-4E01-8026-5D482F326948}" destId="{71371F43-267B-49DC-BA6F-5E85730EC905}" srcOrd="1" destOrd="0" presId="urn:microsoft.com/office/officeart/2005/8/layout/hierarchy1"/>
    <dgm:cxn modelId="{89612527-8F09-4A59-BEF5-66B70AD6EACA}" type="presParOf" srcId="{A71C5517-229A-4F39-B271-C490080CFB36}" destId="{00E42A0B-98E2-4CAD-89BD-B4F7DD5EB7A6}" srcOrd="2" destOrd="0" presId="urn:microsoft.com/office/officeart/2005/8/layout/hierarchy1"/>
    <dgm:cxn modelId="{B85BE61A-FACF-4C77-B44B-C865B25400F8}" type="presParOf" srcId="{A71C5517-229A-4F39-B271-C490080CFB36}" destId="{558807E5-0E5B-44A2-80AB-58DB305DB10F}" srcOrd="3" destOrd="0" presId="urn:microsoft.com/office/officeart/2005/8/layout/hierarchy1"/>
    <dgm:cxn modelId="{D9377512-F1CA-4C6F-BC28-D9EC16DBEFC6}" type="presParOf" srcId="{558807E5-0E5B-44A2-80AB-58DB305DB10F}" destId="{EDE65BAB-46FE-4A81-8381-C1B37B21EF9F}" srcOrd="0" destOrd="0" presId="urn:microsoft.com/office/officeart/2005/8/layout/hierarchy1"/>
    <dgm:cxn modelId="{290B4FBB-8C47-441C-B55A-4C82DEFBF9F5}" type="presParOf" srcId="{EDE65BAB-46FE-4A81-8381-C1B37B21EF9F}" destId="{9A65C133-0144-4B8C-ADF5-63656AF22BD2}" srcOrd="0" destOrd="0" presId="urn:microsoft.com/office/officeart/2005/8/layout/hierarchy1"/>
    <dgm:cxn modelId="{3E971DE9-6030-4185-BDE3-70082C4181D3}" type="presParOf" srcId="{EDE65BAB-46FE-4A81-8381-C1B37B21EF9F}" destId="{C32EA05D-C39D-4BBD-B02B-0FD1568A22A2}" srcOrd="1" destOrd="0" presId="urn:microsoft.com/office/officeart/2005/8/layout/hierarchy1"/>
    <dgm:cxn modelId="{660F20A5-4F67-4939-8C98-3C514B7456C7}" type="presParOf" srcId="{558807E5-0E5B-44A2-80AB-58DB305DB10F}" destId="{649B8889-DED3-40CA-8A0C-42D395EEFF66}" srcOrd="1" destOrd="0" presId="urn:microsoft.com/office/officeart/2005/8/layout/hierarchy1"/>
    <dgm:cxn modelId="{F4CF787F-B3E7-4E97-9F30-3627F327512D}" type="presParOf" srcId="{649B8889-DED3-40CA-8A0C-42D395EEFF66}" destId="{22AB02A9-A155-40CD-95CB-8AB15A3E9381}" srcOrd="0" destOrd="0" presId="urn:microsoft.com/office/officeart/2005/8/layout/hierarchy1"/>
    <dgm:cxn modelId="{E6317CED-77B5-4FB2-BB73-01EC9387FB46}" type="presParOf" srcId="{649B8889-DED3-40CA-8A0C-42D395EEFF66}" destId="{E11603D6-0B0B-494D-8896-FAC7C636AAA7}" srcOrd="1" destOrd="0" presId="urn:microsoft.com/office/officeart/2005/8/layout/hierarchy1"/>
    <dgm:cxn modelId="{5AE01ACF-0AC9-4FBD-A094-469D97F63AD8}" type="presParOf" srcId="{E11603D6-0B0B-494D-8896-FAC7C636AAA7}" destId="{A8A942C4-D3AC-42EC-BF89-9BCCC68F05E2}" srcOrd="0" destOrd="0" presId="urn:microsoft.com/office/officeart/2005/8/layout/hierarchy1"/>
    <dgm:cxn modelId="{D289E11E-913E-4B10-985A-E64259A12098}" type="presParOf" srcId="{A8A942C4-D3AC-42EC-BF89-9BCCC68F05E2}" destId="{59612116-EB69-4DE3-98C2-19FCD6FDAEAB}" srcOrd="0" destOrd="0" presId="urn:microsoft.com/office/officeart/2005/8/layout/hierarchy1"/>
    <dgm:cxn modelId="{58BF356A-BEAE-43E2-B518-C5C8EEAADF0E}" type="presParOf" srcId="{A8A942C4-D3AC-42EC-BF89-9BCCC68F05E2}" destId="{FA6775EB-B43E-4836-9CE2-69FA3CFB3B15}" srcOrd="1" destOrd="0" presId="urn:microsoft.com/office/officeart/2005/8/layout/hierarchy1"/>
    <dgm:cxn modelId="{111E493A-51C6-47D4-BDA1-AA72A6ED129C}" type="presParOf" srcId="{E11603D6-0B0B-494D-8896-FAC7C636AAA7}" destId="{76F10107-1976-47AD-8080-45354B21980E}" srcOrd="1" destOrd="0" presId="urn:microsoft.com/office/officeart/2005/8/layout/hierarchy1"/>
    <dgm:cxn modelId="{2DE1B0BA-D05D-4610-9992-61D07AE58F43}" type="presParOf" srcId="{649B8889-DED3-40CA-8A0C-42D395EEFF66}" destId="{E12A4EDC-45A7-4F9B-B288-2DAD2B4C48E0}" srcOrd="2" destOrd="0" presId="urn:microsoft.com/office/officeart/2005/8/layout/hierarchy1"/>
    <dgm:cxn modelId="{5C669721-EB04-47D6-9ED4-2A5FAE56213C}" type="presParOf" srcId="{649B8889-DED3-40CA-8A0C-42D395EEFF66}" destId="{E16CC28A-7E2A-4FE8-9F42-295CCE4A8D9A}" srcOrd="3" destOrd="0" presId="urn:microsoft.com/office/officeart/2005/8/layout/hierarchy1"/>
    <dgm:cxn modelId="{E6F76218-7FEE-4A95-B111-0540F019407D}" type="presParOf" srcId="{E16CC28A-7E2A-4FE8-9F42-295CCE4A8D9A}" destId="{6EFC20E4-8FEA-4927-968A-B6B64D2B963A}" srcOrd="0" destOrd="0" presId="urn:microsoft.com/office/officeart/2005/8/layout/hierarchy1"/>
    <dgm:cxn modelId="{3459F6A6-00AF-4887-BD0C-09645CB94FA1}" type="presParOf" srcId="{6EFC20E4-8FEA-4927-968A-B6B64D2B963A}" destId="{F678D791-A26B-4A29-B36F-9216AEDC8C30}" srcOrd="0" destOrd="0" presId="urn:microsoft.com/office/officeart/2005/8/layout/hierarchy1"/>
    <dgm:cxn modelId="{866827C4-0B7B-4B6C-8A0B-A6D4B853791A}" type="presParOf" srcId="{6EFC20E4-8FEA-4927-968A-B6B64D2B963A}" destId="{85896971-3CAF-4C86-8DBF-3A72DCE1E84D}" srcOrd="1" destOrd="0" presId="urn:microsoft.com/office/officeart/2005/8/layout/hierarchy1"/>
    <dgm:cxn modelId="{F792B40C-2EB1-4B3F-A619-2A425536F675}" type="presParOf" srcId="{E16CC28A-7E2A-4FE8-9F42-295CCE4A8D9A}" destId="{AF5F3328-CF4A-4451-9031-242B551C66A4}" srcOrd="1" destOrd="0" presId="urn:microsoft.com/office/officeart/2005/8/layout/hierarchy1"/>
    <dgm:cxn modelId="{1883E364-DEA8-41EF-A727-AC80E13DFFB9}" type="presParOf" srcId="{649B8889-DED3-40CA-8A0C-42D395EEFF66}" destId="{3BA8A2E4-D273-4944-A4DB-D0CB8DB293C4}" srcOrd="4" destOrd="0" presId="urn:microsoft.com/office/officeart/2005/8/layout/hierarchy1"/>
    <dgm:cxn modelId="{AA8D66CA-EB9D-404E-AAC6-CE6DBA667091}" type="presParOf" srcId="{649B8889-DED3-40CA-8A0C-42D395EEFF66}" destId="{C0F37526-078E-4774-8AF4-1CAD204A2A33}" srcOrd="5" destOrd="0" presId="urn:microsoft.com/office/officeart/2005/8/layout/hierarchy1"/>
    <dgm:cxn modelId="{5FBBC466-6E2A-49E9-AF71-628A998BD45D}" type="presParOf" srcId="{C0F37526-078E-4774-8AF4-1CAD204A2A33}" destId="{CEBEC1DD-5356-43C9-8952-286E3370B2D1}" srcOrd="0" destOrd="0" presId="urn:microsoft.com/office/officeart/2005/8/layout/hierarchy1"/>
    <dgm:cxn modelId="{381D2FB0-6FBC-4371-B9D8-55FBF36D9BEE}" type="presParOf" srcId="{CEBEC1DD-5356-43C9-8952-286E3370B2D1}" destId="{645EA072-03AB-4C0E-8E7E-06A3CF78CEAE}" srcOrd="0" destOrd="0" presId="urn:microsoft.com/office/officeart/2005/8/layout/hierarchy1"/>
    <dgm:cxn modelId="{EBC65DF2-0ED7-43E2-BA3D-5CAE1CE3BF16}" type="presParOf" srcId="{CEBEC1DD-5356-43C9-8952-286E3370B2D1}" destId="{8B90E079-369D-406B-842C-CE80237EE77C}" srcOrd="1" destOrd="0" presId="urn:microsoft.com/office/officeart/2005/8/layout/hierarchy1"/>
    <dgm:cxn modelId="{890F7D6C-8B9F-45BD-824D-FB610DF2CC1B}" type="presParOf" srcId="{C0F37526-078E-4774-8AF4-1CAD204A2A33}" destId="{016FC800-8085-4696-880D-D76DF8D68922}" srcOrd="1" destOrd="0" presId="urn:microsoft.com/office/officeart/2005/8/layout/hierarchy1"/>
    <dgm:cxn modelId="{172D177C-3553-4590-964D-EDD7356029AD}" type="presParOf" srcId="{A71C5517-229A-4F39-B271-C490080CFB36}" destId="{95CF6B1A-FD98-4CAE-838D-F1621EA7D847}" srcOrd="4" destOrd="0" presId="urn:microsoft.com/office/officeart/2005/8/layout/hierarchy1"/>
    <dgm:cxn modelId="{7DEF874F-783F-4EA9-90C9-F64F676ED939}" type="presParOf" srcId="{A71C5517-229A-4F39-B271-C490080CFB36}" destId="{C3A4B5E8-2BE0-488D-8AE4-3505A80A674F}" srcOrd="5" destOrd="0" presId="urn:microsoft.com/office/officeart/2005/8/layout/hierarchy1"/>
    <dgm:cxn modelId="{6EF13452-C1BD-48EC-A325-DA1900B1978D}" type="presParOf" srcId="{C3A4B5E8-2BE0-488D-8AE4-3505A80A674F}" destId="{5A290409-82B2-4952-8F51-BB7449707CE8}" srcOrd="0" destOrd="0" presId="urn:microsoft.com/office/officeart/2005/8/layout/hierarchy1"/>
    <dgm:cxn modelId="{4709DBCB-1CBA-483E-A370-9994AC61143F}" type="presParOf" srcId="{5A290409-82B2-4952-8F51-BB7449707CE8}" destId="{2FD620CB-1EB8-4AA5-BBBB-C2E8C23DBF85}" srcOrd="0" destOrd="0" presId="urn:microsoft.com/office/officeart/2005/8/layout/hierarchy1"/>
    <dgm:cxn modelId="{31B849AE-0A04-4164-A20C-1DB8F0D14ABE}" type="presParOf" srcId="{5A290409-82B2-4952-8F51-BB7449707CE8}" destId="{2FB3FBD2-54A8-4FD6-B78D-41F815E270CE}" srcOrd="1" destOrd="0" presId="urn:microsoft.com/office/officeart/2005/8/layout/hierarchy1"/>
    <dgm:cxn modelId="{F2CB1AD6-BB25-4BEA-82A7-7559F6006964}" type="presParOf" srcId="{C3A4B5E8-2BE0-488D-8AE4-3505A80A674F}" destId="{F52CE905-D2FA-479D-81F5-06F4D990D6EA}" srcOrd="1" destOrd="0" presId="urn:microsoft.com/office/officeart/2005/8/layout/hierarchy1"/>
    <dgm:cxn modelId="{2F9A3BFF-0630-4AC5-8393-A6995BDD076E}" type="presParOf" srcId="{F52CE905-D2FA-479D-81F5-06F4D990D6EA}" destId="{90060795-C138-4587-BA1F-A2D4407E1321}" srcOrd="0" destOrd="0" presId="urn:microsoft.com/office/officeart/2005/8/layout/hierarchy1"/>
    <dgm:cxn modelId="{278F3111-1A1C-4596-B0F9-B92A2426FD7F}" type="presParOf" srcId="{F52CE905-D2FA-479D-81F5-06F4D990D6EA}" destId="{70CBE096-4CE6-4A46-9528-13C253FE57A3}" srcOrd="1" destOrd="0" presId="urn:microsoft.com/office/officeart/2005/8/layout/hierarchy1"/>
    <dgm:cxn modelId="{72C2A416-9B7E-4D9F-AE1F-85B85EA42CC6}" type="presParOf" srcId="{70CBE096-4CE6-4A46-9528-13C253FE57A3}" destId="{F9ED5C62-4B49-4387-8373-E7DE4C4FD0EE}" srcOrd="0" destOrd="0" presId="urn:microsoft.com/office/officeart/2005/8/layout/hierarchy1"/>
    <dgm:cxn modelId="{137AAC08-1F03-4327-8374-BECE06E13EB1}" type="presParOf" srcId="{F9ED5C62-4B49-4387-8373-E7DE4C4FD0EE}" destId="{6E78B1A8-BE36-4367-A074-0C8694E6095D}" srcOrd="0" destOrd="0" presId="urn:microsoft.com/office/officeart/2005/8/layout/hierarchy1"/>
    <dgm:cxn modelId="{D8A676A5-2465-429A-A773-FE0142EB380E}" type="presParOf" srcId="{F9ED5C62-4B49-4387-8373-E7DE4C4FD0EE}" destId="{34923D47-D0CE-45E0-A054-97841FEB7493}" srcOrd="1" destOrd="0" presId="urn:microsoft.com/office/officeart/2005/8/layout/hierarchy1"/>
    <dgm:cxn modelId="{D5B273E9-3150-435E-A232-4EDD854CF626}" type="presParOf" srcId="{70CBE096-4CE6-4A46-9528-13C253FE57A3}" destId="{C437EAE8-3B54-47A9-8AAE-58E1E8C55D6C}" srcOrd="1" destOrd="0" presId="urn:microsoft.com/office/officeart/2005/8/layout/hierarchy1"/>
    <dgm:cxn modelId="{1ED02533-EBAC-4F04-8983-AD75B3B16088}" type="presParOf" srcId="{F52CE905-D2FA-479D-81F5-06F4D990D6EA}" destId="{A8877DCD-6734-4FAE-A41C-E22D40FDAF6E}" srcOrd="2" destOrd="0" presId="urn:microsoft.com/office/officeart/2005/8/layout/hierarchy1"/>
    <dgm:cxn modelId="{E24FEA81-BC2A-450A-BE24-DEC27B9FC2C8}" type="presParOf" srcId="{F52CE905-D2FA-479D-81F5-06F4D990D6EA}" destId="{5F2EA205-5BF3-4E71-9C01-EA8C960F278D}" srcOrd="3" destOrd="0" presId="urn:microsoft.com/office/officeart/2005/8/layout/hierarchy1"/>
    <dgm:cxn modelId="{45899EEB-86B1-4796-AC83-7E3254B0DC53}" type="presParOf" srcId="{5F2EA205-5BF3-4E71-9C01-EA8C960F278D}" destId="{F865A4F8-9B8F-4443-97C5-EE1335A5F4D9}" srcOrd="0" destOrd="0" presId="urn:microsoft.com/office/officeart/2005/8/layout/hierarchy1"/>
    <dgm:cxn modelId="{19522F1B-9984-46C0-BC2A-5D3B1AC32725}" type="presParOf" srcId="{F865A4F8-9B8F-4443-97C5-EE1335A5F4D9}" destId="{9EE42BF4-D835-4767-B9C9-D74F26460CB7}" srcOrd="0" destOrd="0" presId="urn:microsoft.com/office/officeart/2005/8/layout/hierarchy1"/>
    <dgm:cxn modelId="{B6428540-8546-4082-9522-1ED4588413FA}" type="presParOf" srcId="{F865A4F8-9B8F-4443-97C5-EE1335A5F4D9}" destId="{F596A1D6-6859-45A5-9449-B02DC9371A83}" srcOrd="1" destOrd="0" presId="urn:microsoft.com/office/officeart/2005/8/layout/hierarchy1"/>
    <dgm:cxn modelId="{325D54B7-D6BD-43E9-AD80-8154C34B9978}" type="presParOf" srcId="{5F2EA205-5BF3-4E71-9C01-EA8C960F278D}" destId="{E8109DA7-E917-47CC-8A67-89649F1EFEE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23CD9-5FD2-6247-AF6C-61AE46A185A3}">
      <dsp:nvSpPr>
        <dsp:cNvPr id="0" name=""/>
        <dsp:cNvSpPr/>
      </dsp:nvSpPr>
      <dsp:spPr>
        <a:xfrm>
          <a:off x="899067" y="0"/>
          <a:ext cx="10189426" cy="368458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6C0EE-84BE-1B46-AF7B-DD196CF09ADF}">
      <dsp:nvSpPr>
        <dsp:cNvPr id="0" name=""/>
        <dsp:cNvSpPr/>
      </dsp:nvSpPr>
      <dsp:spPr>
        <a:xfrm>
          <a:off x="4468" y="1105376"/>
          <a:ext cx="1970221" cy="14738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76415" y="1177323"/>
        <a:ext cx="1826327" cy="1329941"/>
      </dsp:txXfrm>
    </dsp:sp>
    <dsp:sp modelId="{D0B8700C-FF6F-0A4B-A6A2-EAAABFA1218B}">
      <dsp:nvSpPr>
        <dsp:cNvPr id="0" name=""/>
        <dsp:cNvSpPr/>
      </dsp:nvSpPr>
      <dsp:spPr>
        <a:xfrm>
          <a:off x="2303060" y="1105376"/>
          <a:ext cx="1970221" cy="14738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Objective</a:t>
          </a:r>
        </a:p>
      </dsp:txBody>
      <dsp:txXfrm>
        <a:off x="2375007" y="1177323"/>
        <a:ext cx="1826327" cy="1329941"/>
      </dsp:txXfrm>
    </dsp:sp>
    <dsp:sp modelId="{78A6C8E4-95DA-FF44-91DC-BFC9BA75FD4B}">
      <dsp:nvSpPr>
        <dsp:cNvPr id="0" name=""/>
        <dsp:cNvSpPr/>
      </dsp:nvSpPr>
      <dsp:spPr>
        <a:xfrm>
          <a:off x="4601651" y="1105376"/>
          <a:ext cx="1970221" cy="1473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Approach</a:t>
          </a:r>
        </a:p>
      </dsp:txBody>
      <dsp:txXfrm>
        <a:off x="4673598" y="1177323"/>
        <a:ext cx="1826327" cy="1329941"/>
      </dsp:txXfrm>
    </dsp:sp>
    <dsp:sp modelId="{7DC22EF0-0DFD-DB43-B246-B2031F7A19E8}">
      <dsp:nvSpPr>
        <dsp:cNvPr id="0" name=""/>
        <dsp:cNvSpPr/>
      </dsp:nvSpPr>
      <dsp:spPr>
        <a:xfrm>
          <a:off x="6900243" y="1105376"/>
          <a:ext cx="1970221" cy="14738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Results</a:t>
          </a:r>
        </a:p>
      </dsp:txBody>
      <dsp:txXfrm>
        <a:off x="6972190" y="1177323"/>
        <a:ext cx="1826327" cy="1329941"/>
      </dsp:txXfrm>
    </dsp:sp>
    <dsp:sp modelId="{51BACCC0-6FF5-FE43-B550-18346463B4B5}">
      <dsp:nvSpPr>
        <dsp:cNvPr id="0" name=""/>
        <dsp:cNvSpPr/>
      </dsp:nvSpPr>
      <dsp:spPr>
        <a:xfrm>
          <a:off x="9198834" y="1105376"/>
          <a:ext cx="2784257" cy="14738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Recommendations</a:t>
          </a:r>
        </a:p>
      </dsp:txBody>
      <dsp:txXfrm>
        <a:off x="9270781" y="1177323"/>
        <a:ext cx="2640363" cy="1329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77DCD-6734-4FAE-A41C-E22D40FDAF6E}">
      <dsp:nvSpPr>
        <dsp:cNvPr id="0" name=""/>
        <dsp:cNvSpPr/>
      </dsp:nvSpPr>
      <dsp:spPr>
        <a:xfrm>
          <a:off x="7872443" y="1698776"/>
          <a:ext cx="664893" cy="316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37"/>
              </a:lnTo>
              <a:lnTo>
                <a:pt x="664893" y="215637"/>
              </a:lnTo>
              <a:lnTo>
                <a:pt x="664893" y="3164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60795-C138-4587-BA1F-A2D4407E1321}">
      <dsp:nvSpPr>
        <dsp:cNvPr id="0" name=""/>
        <dsp:cNvSpPr/>
      </dsp:nvSpPr>
      <dsp:spPr>
        <a:xfrm>
          <a:off x="7207550" y="1698776"/>
          <a:ext cx="664893" cy="316428"/>
        </a:xfrm>
        <a:custGeom>
          <a:avLst/>
          <a:gdLst/>
          <a:ahLst/>
          <a:cxnLst/>
          <a:rect l="0" t="0" r="0" b="0"/>
          <a:pathLst>
            <a:path>
              <a:moveTo>
                <a:pt x="664893" y="0"/>
              </a:moveTo>
              <a:lnTo>
                <a:pt x="664893" y="215637"/>
              </a:lnTo>
              <a:lnTo>
                <a:pt x="0" y="215637"/>
              </a:lnTo>
              <a:lnTo>
                <a:pt x="0" y="3164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CF6B1A-FD98-4CAE-838D-F1621EA7D847}">
      <dsp:nvSpPr>
        <dsp:cNvPr id="0" name=""/>
        <dsp:cNvSpPr/>
      </dsp:nvSpPr>
      <dsp:spPr>
        <a:xfrm>
          <a:off x="4880423" y="691463"/>
          <a:ext cx="2992020" cy="316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37"/>
              </a:lnTo>
              <a:lnTo>
                <a:pt x="2992020" y="215637"/>
              </a:lnTo>
              <a:lnTo>
                <a:pt x="2992020" y="3164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A8A2E4-D273-4944-A4DB-D0CB8DB293C4}">
      <dsp:nvSpPr>
        <dsp:cNvPr id="0" name=""/>
        <dsp:cNvSpPr/>
      </dsp:nvSpPr>
      <dsp:spPr>
        <a:xfrm>
          <a:off x="4547976" y="1698776"/>
          <a:ext cx="1329786" cy="316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637"/>
              </a:lnTo>
              <a:lnTo>
                <a:pt x="1329786" y="215637"/>
              </a:lnTo>
              <a:lnTo>
                <a:pt x="1329786" y="3164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A4EDC-45A7-4F9B-B288-2DAD2B4C48E0}">
      <dsp:nvSpPr>
        <dsp:cNvPr id="0" name=""/>
        <dsp:cNvSpPr/>
      </dsp:nvSpPr>
      <dsp:spPr>
        <a:xfrm>
          <a:off x="4502256" y="1698776"/>
          <a:ext cx="91440" cy="316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B02A9-A155-40CD-95CB-8AB15A3E9381}">
      <dsp:nvSpPr>
        <dsp:cNvPr id="0" name=""/>
        <dsp:cNvSpPr/>
      </dsp:nvSpPr>
      <dsp:spPr>
        <a:xfrm>
          <a:off x="3218189" y="1698776"/>
          <a:ext cx="1329786" cy="316428"/>
        </a:xfrm>
        <a:custGeom>
          <a:avLst/>
          <a:gdLst/>
          <a:ahLst/>
          <a:cxnLst/>
          <a:rect l="0" t="0" r="0" b="0"/>
          <a:pathLst>
            <a:path>
              <a:moveTo>
                <a:pt x="1329786" y="0"/>
              </a:moveTo>
              <a:lnTo>
                <a:pt x="1329786" y="215637"/>
              </a:lnTo>
              <a:lnTo>
                <a:pt x="0" y="215637"/>
              </a:lnTo>
              <a:lnTo>
                <a:pt x="0" y="3164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E42A0B-98E2-4CAD-89BD-B4F7DD5EB7A6}">
      <dsp:nvSpPr>
        <dsp:cNvPr id="0" name=""/>
        <dsp:cNvSpPr/>
      </dsp:nvSpPr>
      <dsp:spPr>
        <a:xfrm>
          <a:off x="4547976" y="691463"/>
          <a:ext cx="332446" cy="316428"/>
        </a:xfrm>
        <a:custGeom>
          <a:avLst/>
          <a:gdLst/>
          <a:ahLst/>
          <a:cxnLst/>
          <a:rect l="0" t="0" r="0" b="0"/>
          <a:pathLst>
            <a:path>
              <a:moveTo>
                <a:pt x="332446" y="0"/>
              </a:moveTo>
              <a:lnTo>
                <a:pt x="332446" y="215637"/>
              </a:lnTo>
              <a:lnTo>
                <a:pt x="0" y="215637"/>
              </a:lnTo>
              <a:lnTo>
                <a:pt x="0" y="3164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8D3FD-D403-4F95-8911-5DDB6F1D4C7A}">
      <dsp:nvSpPr>
        <dsp:cNvPr id="0" name=""/>
        <dsp:cNvSpPr/>
      </dsp:nvSpPr>
      <dsp:spPr>
        <a:xfrm>
          <a:off x="1842682" y="1698776"/>
          <a:ext cx="91440" cy="316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884DA-CA0A-4A64-8661-31A29A9EBCA8}">
      <dsp:nvSpPr>
        <dsp:cNvPr id="0" name=""/>
        <dsp:cNvSpPr/>
      </dsp:nvSpPr>
      <dsp:spPr>
        <a:xfrm>
          <a:off x="1888402" y="691463"/>
          <a:ext cx="2992020" cy="316428"/>
        </a:xfrm>
        <a:custGeom>
          <a:avLst/>
          <a:gdLst/>
          <a:ahLst/>
          <a:cxnLst/>
          <a:rect l="0" t="0" r="0" b="0"/>
          <a:pathLst>
            <a:path>
              <a:moveTo>
                <a:pt x="2992020" y="0"/>
              </a:moveTo>
              <a:lnTo>
                <a:pt x="2992020" y="215637"/>
              </a:lnTo>
              <a:lnTo>
                <a:pt x="0" y="215637"/>
              </a:lnTo>
              <a:lnTo>
                <a:pt x="0" y="3164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9807A-8943-455E-9483-B5FDA8AB9F79}">
      <dsp:nvSpPr>
        <dsp:cNvPr id="0" name=""/>
        <dsp:cNvSpPr/>
      </dsp:nvSpPr>
      <dsp:spPr>
        <a:xfrm>
          <a:off x="4336419" y="578"/>
          <a:ext cx="1088007" cy="690884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9F239-D80E-4863-B3EE-AB4C3B4CB784}">
      <dsp:nvSpPr>
        <dsp:cNvPr id="0" name=""/>
        <dsp:cNvSpPr/>
      </dsp:nvSpPr>
      <dsp:spPr>
        <a:xfrm>
          <a:off x="4457309" y="115423"/>
          <a:ext cx="1088007" cy="69088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Outfit Bold"/>
            </a:rPr>
            <a:t> </a:t>
          </a:r>
          <a:r>
            <a:rPr lang="en-US" sz="1200" b="0" kern="1200">
              <a:solidFill>
                <a:schemeClr val="bg1"/>
              </a:solidFill>
              <a:latin typeface="Times New Roman"/>
              <a:cs typeface="Times New Roman"/>
            </a:rPr>
            <a:t>Predictor</a:t>
          </a:r>
          <a:r>
            <a:rPr lang="en-US" sz="1200" b="1" kern="1200">
              <a:solidFill>
                <a:schemeClr val="bg1"/>
              </a:solidFill>
              <a:latin typeface="Outfit Bold"/>
            </a:rPr>
            <a:t> Variables</a:t>
          </a:r>
          <a:endParaRPr lang="en-US" sz="1200" b="1" kern="1200">
            <a:solidFill>
              <a:schemeClr val="bg1"/>
            </a:solidFill>
          </a:endParaRPr>
        </a:p>
      </dsp:txBody>
      <dsp:txXfrm>
        <a:off x="4477544" y="135658"/>
        <a:ext cx="1047537" cy="650414"/>
      </dsp:txXfrm>
    </dsp:sp>
    <dsp:sp modelId="{7B3D3904-B8C1-4D5D-A521-E42420312338}">
      <dsp:nvSpPr>
        <dsp:cNvPr id="0" name=""/>
        <dsp:cNvSpPr/>
      </dsp:nvSpPr>
      <dsp:spPr>
        <a:xfrm>
          <a:off x="1344399" y="1007892"/>
          <a:ext cx="1088007" cy="690884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543FC-5B4F-44F2-AF64-3DAD71EB2B5E}">
      <dsp:nvSpPr>
        <dsp:cNvPr id="0" name=""/>
        <dsp:cNvSpPr/>
      </dsp:nvSpPr>
      <dsp:spPr>
        <a:xfrm>
          <a:off x="1465288" y="1122737"/>
          <a:ext cx="1088007" cy="690884"/>
        </a:xfrm>
        <a:prstGeom prst="roundRect">
          <a:avLst>
            <a:gd name="adj" fmla="val 10000"/>
          </a:avLst>
        </a:prstGeom>
        <a:solidFill>
          <a:srgbClr val="47A5A6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rgbClr val="444444"/>
              </a:solidFill>
              <a:latin typeface="Arial"/>
              <a:cs typeface="Arial"/>
            </a:rPr>
            <a:t> Geography Features</a:t>
          </a:r>
        </a:p>
      </dsp:txBody>
      <dsp:txXfrm>
        <a:off x="1485523" y="1142972"/>
        <a:ext cx="1047537" cy="650414"/>
      </dsp:txXfrm>
    </dsp:sp>
    <dsp:sp modelId="{FC9B02FB-A13F-4320-BD9F-BE23E0744A43}">
      <dsp:nvSpPr>
        <dsp:cNvPr id="0" name=""/>
        <dsp:cNvSpPr/>
      </dsp:nvSpPr>
      <dsp:spPr>
        <a:xfrm>
          <a:off x="1344399" y="2015205"/>
          <a:ext cx="1088007" cy="690884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6B016-3556-43B2-B38E-D49AC3CF0052}">
      <dsp:nvSpPr>
        <dsp:cNvPr id="0" name=""/>
        <dsp:cNvSpPr/>
      </dsp:nvSpPr>
      <dsp:spPr>
        <a:xfrm>
          <a:off x="1465288" y="2130050"/>
          <a:ext cx="1088007" cy="690884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rgbClr val="444444"/>
              </a:solidFill>
              <a:latin typeface="Arial"/>
              <a:cs typeface="Arial"/>
            </a:rPr>
            <a:t> Market ID</a:t>
          </a:r>
          <a:endParaRPr lang="en-US" sz="1200" kern="1200"/>
        </a:p>
      </dsp:txBody>
      <dsp:txXfrm>
        <a:off x="1485523" y="2150285"/>
        <a:ext cx="1047537" cy="650414"/>
      </dsp:txXfrm>
    </dsp:sp>
    <dsp:sp modelId="{9A65C133-0144-4B8C-ADF5-63656AF22BD2}">
      <dsp:nvSpPr>
        <dsp:cNvPr id="0" name=""/>
        <dsp:cNvSpPr/>
      </dsp:nvSpPr>
      <dsp:spPr>
        <a:xfrm>
          <a:off x="4003972" y="1007892"/>
          <a:ext cx="1088007" cy="690884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EA05D-C39D-4BBD-B02B-0FD1568A22A2}">
      <dsp:nvSpPr>
        <dsp:cNvPr id="0" name=""/>
        <dsp:cNvSpPr/>
      </dsp:nvSpPr>
      <dsp:spPr>
        <a:xfrm>
          <a:off x="4124862" y="1122737"/>
          <a:ext cx="1088007" cy="690884"/>
        </a:xfrm>
        <a:prstGeom prst="roundRect">
          <a:avLst>
            <a:gd name="adj" fmla="val 10000"/>
          </a:avLst>
        </a:prstGeom>
        <a:solidFill>
          <a:srgbClr val="47A5A6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Outfit Bold"/>
            </a:rPr>
            <a:t> </a:t>
          </a:r>
          <a:r>
            <a:rPr lang="en-US" sz="1200" kern="1200">
              <a:solidFill>
                <a:srgbClr val="000000"/>
              </a:solidFill>
              <a:latin typeface="Outfit Bold"/>
              <a:cs typeface="Times New Roman"/>
            </a:rPr>
            <a:t>Time Features</a:t>
          </a:r>
        </a:p>
      </dsp:txBody>
      <dsp:txXfrm>
        <a:off x="4145097" y="1142972"/>
        <a:ext cx="1047537" cy="650414"/>
      </dsp:txXfrm>
    </dsp:sp>
    <dsp:sp modelId="{59612116-EB69-4DE3-98C2-19FCD6FDAEAB}">
      <dsp:nvSpPr>
        <dsp:cNvPr id="0" name=""/>
        <dsp:cNvSpPr/>
      </dsp:nvSpPr>
      <dsp:spPr>
        <a:xfrm>
          <a:off x="2674186" y="2015205"/>
          <a:ext cx="1088007" cy="690884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775EB-B43E-4836-9CE2-69FA3CFB3B15}">
      <dsp:nvSpPr>
        <dsp:cNvPr id="0" name=""/>
        <dsp:cNvSpPr/>
      </dsp:nvSpPr>
      <dsp:spPr>
        <a:xfrm>
          <a:off x="2795075" y="2130050"/>
          <a:ext cx="1088007" cy="690884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Outfit Bold"/>
            </a:rPr>
            <a:t> Time Peak</a:t>
          </a:r>
          <a:endParaRPr lang="en-US" sz="1200" kern="1200"/>
        </a:p>
      </dsp:txBody>
      <dsp:txXfrm>
        <a:off x="2815310" y="2150285"/>
        <a:ext cx="1047537" cy="650414"/>
      </dsp:txXfrm>
    </dsp:sp>
    <dsp:sp modelId="{F678D791-A26B-4A29-B36F-9216AEDC8C30}">
      <dsp:nvSpPr>
        <dsp:cNvPr id="0" name=""/>
        <dsp:cNvSpPr/>
      </dsp:nvSpPr>
      <dsp:spPr>
        <a:xfrm>
          <a:off x="4003972" y="2015205"/>
          <a:ext cx="1088007" cy="690884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96971-3CAF-4C86-8DBF-3A72DCE1E84D}">
      <dsp:nvSpPr>
        <dsp:cNvPr id="0" name=""/>
        <dsp:cNvSpPr/>
      </dsp:nvSpPr>
      <dsp:spPr>
        <a:xfrm>
          <a:off x="4124862" y="2130050"/>
          <a:ext cx="1088007" cy="690884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Outfit Bold"/>
            </a:rPr>
            <a:t> Weekend Peak</a:t>
          </a:r>
          <a:endParaRPr lang="en-US" sz="1200" kern="1200"/>
        </a:p>
      </dsp:txBody>
      <dsp:txXfrm>
        <a:off x="4145097" y="2150285"/>
        <a:ext cx="1047537" cy="650414"/>
      </dsp:txXfrm>
    </dsp:sp>
    <dsp:sp modelId="{645EA072-03AB-4C0E-8E7E-06A3CF78CEAE}">
      <dsp:nvSpPr>
        <dsp:cNvPr id="0" name=""/>
        <dsp:cNvSpPr/>
      </dsp:nvSpPr>
      <dsp:spPr>
        <a:xfrm>
          <a:off x="5333759" y="2015205"/>
          <a:ext cx="1088007" cy="690884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0E079-369D-406B-842C-CE80237EE77C}">
      <dsp:nvSpPr>
        <dsp:cNvPr id="0" name=""/>
        <dsp:cNvSpPr/>
      </dsp:nvSpPr>
      <dsp:spPr>
        <a:xfrm>
          <a:off x="5454649" y="2130050"/>
          <a:ext cx="1088007" cy="690884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000000"/>
              </a:solidFill>
              <a:latin typeface="Outfit Bold"/>
            </a:rPr>
            <a:t> </a:t>
          </a:r>
          <a:r>
            <a:rPr lang="en-US" sz="1200" kern="1200">
              <a:solidFill>
                <a:srgbClr val="000000"/>
              </a:solidFill>
            </a:rPr>
            <a:t>Estimate Non-Preparation Duration</a:t>
          </a:r>
        </a:p>
      </dsp:txBody>
      <dsp:txXfrm>
        <a:off x="5474884" y="2150285"/>
        <a:ext cx="1047537" cy="650414"/>
      </dsp:txXfrm>
    </dsp:sp>
    <dsp:sp modelId="{2FD620CB-1EB8-4AA5-BBBB-C2E8C23DBF85}">
      <dsp:nvSpPr>
        <dsp:cNvPr id="0" name=""/>
        <dsp:cNvSpPr/>
      </dsp:nvSpPr>
      <dsp:spPr>
        <a:xfrm>
          <a:off x="7328440" y="1007892"/>
          <a:ext cx="1088007" cy="690884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3FBD2-54A8-4FD6-B78D-41F815E270CE}">
      <dsp:nvSpPr>
        <dsp:cNvPr id="0" name=""/>
        <dsp:cNvSpPr/>
      </dsp:nvSpPr>
      <dsp:spPr>
        <a:xfrm>
          <a:off x="7449329" y="1122737"/>
          <a:ext cx="1088007" cy="690884"/>
        </a:xfrm>
        <a:prstGeom prst="roundRect">
          <a:avLst>
            <a:gd name="adj" fmla="val 10000"/>
          </a:avLst>
        </a:prstGeom>
        <a:solidFill>
          <a:srgbClr val="47A5A6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Outfit Bold"/>
            </a:rPr>
            <a:t> Store Features</a:t>
          </a:r>
          <a:endParaRPr lang="en-US" sz="1200" kern="1200"/>
        </a:p>
      </dsp:txBody>
      <dsp:txXfrm>
        <a:off x="7469564" y="1142972"/>
        <a:ext cx="1047537" cy="650414"/>
      </dsp:txXfrm>
    </dsp:sp>
    <dsp:sp modelId="{6E78B1A8-BE36-4367-A074-0C8694E6095D}">
      <dsp:nvSpPr>
        <dsp:cNvPr id="0" name=""/>
        <dsp:cNvSpPr/>
      </dsp:nvSpPr>
      <dsp:spPr>
        <a:xfrm>
          <a:off x="6663546" y="2015205"/>
          <a:ext cx="1088007" cy="690884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23D47-D0CE-45E0-A054-97841FEB7493}">
      <dsp:nvSpPr>
        <dsp:cNvPr id="0" name=""/>
        <dsp:cNvSpPr/>
      </dsp:nvSpPr>
      <dsp:spPr>
        <a:xfrm>
          <a:off x="6784436" y="2130050"/>
          <a:ext cx="1088007" cy="690884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Outfit Bold"/>
            </a:rPr>
            <a:t> Store Primary Category</a:t>
          </a:r>
        </a:p>
      </dsp:txBody>
      <dsp:txXfrm>
        <a:off x="6804671" y="2150285"/>
        <a:ext cx="1047537" cy="650414"/>
      </dsp:txXfrm>
    </dsp:sp>
    <dsp:sp modelId="{9EE42BF4-D835-4767-B9C9-D74F26460CB7}">
      <dsp:nvSpPr>
        <dsp:cNvPr id="0" name=""/>
        <dsp:cNvSpPr/>
      </dsp:nvSpPr>
      <dsp:spPr>
        <a:xfrm>
          <a:off x="7993333" y="2015205"/>
          <a:ext cx="1088007" cy="690884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6A1D6-6859-45A5-9449-B02DC9371A83}">
      <dsp:nvSpPr>
        <dsp:cNvPr id="0" name=""/>
        <dsp:cNvSpPr/>
      </dsp:nvSpPr>
      <dsp:spPr>
        <a:xfrm>
          <a:off x="8114223" y="2130050"/>
          <a:ext cx="1088007" cy="690884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Outfit Bold"/>
            </a:rPr>
            <a:t>Order Protocol</a:t>
          </a:r>
        </a:p>
      </dsp:txBody>
      <dsp:txXfrm>
        <a:off x="8134458" y="2150285"/>
        <a:ext cx="1047537" cy="650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10FAB-4846-4BBB-89A7-06C15720626F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626EF-4802-4C19-8137-8195661F5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8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Optimizing </a:t>
            </a:r>
            <a:r>
              <a:rPr lang="en-US" err="1"/>
              <a:t>DoorDash</a:t>
            </a:r>
            <a:r>
              <a:rPr lang="en-US"/>
              <a:t> Delivery Efficiency Through Machine Learning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64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等线"/>
                <a:cs typeface="Calibri"/>
              </a:rPr>
              <a:t>Put the right half of slide 8 before slide 13 as a seperate slide</a:t>
            </a:r>
          </a:p>
          <a:p>
            <a:r>
              <a:rPr lang="zh-CN" altLang="en-US">
                <a:ea typeface="等线"/>
                <a:cs typeface="Calibri"/>
              </a:rPr>
              <a:t>Make clear what you mean by efficiency</a:t>
            </a:r>
          </a:p>
          <a:p>
            <a:endParaRPr lang="zh-CN" altLang="en-US">
              <a:ea typeface="等线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16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10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81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Use a pie chart for the "cities"</a:t>
            </a:r>
          </a:p>
          <a:p>
            <a:r>
              <a:rPr lang="en-US">
                <a:ea typeface="Calibri"/>
                <a:cs typeface="Calibri"/>
              </a:rPr>
              <a:t>What insights you can get from different cities?</a:t>
            </a:r>
          </a:p>
          <a:p>
            <a:r>
              <a:rPr lang="en-US">
                <a:ea typeface="Calibri"/>
                <a:cs typeface="Calibri"/>
              </a:rPr>
              <a:t>Show less categories so that people can read the labels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2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Add Page numbers on each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0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等线"/>
                <a:cs typeface="Calibri"/>
              </a:rPr>
              <a:t>Think about the word "marketing"?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24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Make the </a:t>
            </a:r>
            <a:r>
              <a:rPr lang="en-US" err="1">
                <a:ea typeface="Calibri"/>
                <a:cs typeface="Calibri"/>
              </a:rPr>
              <a:t>doordash</a:t>
            </a:r>
            <a:r>
              <a:rPr lang="en-US">
                <a:ea typeface="Calibri"/>
                <a:cs typeface="Calibri"/>
              </a:rPr>
              <a:t> logo smaller</a:t>
            </a:r>
          </a:p>
          <a:p>
            <a:r>
              <a:rPr lang="en-US">
                <a:ea typeface="Calibri"/>
                <a:cs typeface="Calibri"/>
              </a:rPr>
              <a:t>How would you use this slide to motivate your project?</a:t>
            </a:r>
          </a:p>
          <a:p>
            <a:r>
              <a:rPr lang="en-US">
                <a:ea typeface="Calibri"/>
                <a:cs typeface="Calibri"/>
              </a:rPr>
              <a:t>Optimize the step 1. 2a 2b 3 4 in this project.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26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等线"/>
                <a:cs typeface="Calibri"/>
              </a:rPr>
              <a:t>Think about the word "marketing"?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1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What do you do with clustering analysis?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6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Add a </a:t>
            </a:r>
            <a:r>
              <a:rPr lang="en-US" err="1">
                <a:ea typeface="Calibri"/>
                <a:cs typeface="Calibri"/>
              </a:rPr>
              <a:t>preceise</a:t>
            </a:r>
            <a:r>
              <a:rPr lang="en-US">
                <a:ea typeface="Calibri"/>
                <a:cs typeface="Calibri"/>
              </a:rPr>
              <a:t> definition of total </a:t>
            </a:r>
            <a:r>
              <a:rPr lang="en-US" err="1">
                <a:ea typeface="Calibri"/>
                <a:cs typeface="Calibri"/>
              </a:rPr>
              <a:t>delievry</a:t>
            </a:r>
            <a:r>
              <a:rPr lang="en-US">
                <a:ea typeface="Calibri"/>
                <a:cs typeface="Calibri"/>
              </a:rPr>
              <a:t> duration.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0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Use a pie chart for the "cities"</a:t>
            </a:r>
          </a:p>
          <a:p>
            <a:r>
              <a:rPr lang="en-US">
                <a:ea typeface="Calibri"/>
                <a:cs typeface="Calibri"/>
              </a:rPr>
              <a:t>What insights you can get from different cities?</a:t>
            </a:r>
          </a:p>
          <a:p>
            <a:r>
              <a:rPr lang="en-US">
                <a:ea typeface="Calibri"/>
                <a:cs typeface="Calibri"/>
              </a:rPr>
              <a:t>Show less categories so that people can read the labels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5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Selected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626EF-4802-4C19-8137-8195661F57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4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02A3-E737-4822-9663-401AB5AE6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BBB76-0B1B-4CCA-A8C7-26F2C8563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F967-DF81-4E12-9208-24A2CE83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25958-6759-45B0-A8C9-C644D235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95B15-38B1-47AA-859E-EB21F2D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2484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49B-2445-4A82-BA77-CB326489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4677B3-583E-4543-98A7-5EBB4AADE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25D50-8690-47BE-B1BF-C39D5AC91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386CC-64C5-44E3-A96B-1750B3D2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BE448-1287-48A4-8571-D0F991E7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AE3BF-D309-4D83-8918-19672623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5125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23F6-C674-4984-B2F0-929D4D2D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31FFB-A2C0-4688-B05C-A79BA5EF9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29E9-C9BC-4777-9BAD-9D203C8C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23373-A8F1-4DEA-AF9A-ACFC57C7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F5825-14D7-428B-98C7-B7D48D42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410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1A504-9194-4059-BED2-937FFEC54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8E8FF-02F9-4807-AD29-1EA7D8FBA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08E2B-1CA1-4071-B388-E5916492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10DAA-4BDE-4C56-A5CF-E55B5C72F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16F4C-EA0A-45D4-BF2D-87530B55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3085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02A3-E737-4822-9663-401AB5AE6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BBB76-0B1B-4CCA-A8C7-26F2C8563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F967-DF81-4E12-9208-24A2CE83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25958-6759-45B0-A8C9-C644D235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95B15-38B1-47AA-859E-EB21F2D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24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3FFB-C946-4E23-992E-F3B9BD58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030D3-0ACE-4782-8E9D-3E54322B6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77356-383C-4631-8B2E-42D9BA76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B09C-33F7-4853-91E6-B3B4057F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12CFF-6BB9-4D49-B39E-9A348C26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50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8CAA-AB38-405B-A9D6-818D05B55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131E6-EEA6-4B46-85FE-F44239E3A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1831A-2514-4374-8F14-59A8BDADD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43BFD-773A-424D-8247-FEC88F9D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34A90-8470-4364-9E78-7053891E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06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A93B-6D63-402F-87C8-EA90063D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D4D19-B065-4E5B-84D5-64C567FBD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F2698-4005-4C95-854E-7C9C92C3A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7BAB5-80FD-4DF3-BF64-9A55795C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F55D3-3827-4D18-8035-31D03D14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8A250-8DE2-4D16-AE9F-C82906C8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18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34EB-598F-4D6D-A082-218071CB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719-3D91-44A3-AC9C-AD9C900D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40857-50C5-4A72-8141-2008045C8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4B770-6DC8-4CA5-A379-F08B4A8CF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8F28E9-D0B0-4384-975C-35F9716F2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6C509-39E2-4B72-B8FB-C47CC985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BD13F7-ACF0-4020-8193-61676D85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32AA-B879-4A9D-86EC-A36390F9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16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34EB-598F-4D6D-A082-218071CB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719-3D91-44A3-AC9C-AD9C900D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3383280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40857-50C5-4A72-8141-2008045C8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338328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4B770-6DC8-4CA5-A379-F08B4A8CF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3958" y="1681163"/>
            <a:ext cx="3383280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8F28E9-D0B0-4384-975C-35F9716F2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23958" y="2505075"/>
            <a:ext cx="338328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6C509-39E2-4B72-B8FB-C47CC985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BD13F7-ACF0-4020-8193-61676D85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32AA-B879-4A9D-86EC-A36390F9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67E1AE-8214-4A12-80BC-06A6B042D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2" y="1690688"/>
            <a:ext cx="3383280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5760B73-6DE6-4573-B393-F4097F11FA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2" y="2514600"/>
            <a:ext cx="338328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8186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FEBB-A049-428C-BBDF-E4B73084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F0230-407A-453E-916E-40D8FBBDC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1C11-0315-4C49-9B7A-792F791F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C34FE-C55D-4B4B-A49C-E0384D87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3FFB-C946-4E23-992E-F3B9BD58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030D3-0ACE-4782-8E9D-3E54322B6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77356-383C-4631-8B2E-42D9BA76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B09C-33F7-4853-91E6-B3B4057F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12CFF-6BB9-4D49-B39E-9A348C26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5087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C122D-BFF6-4507-AC19-26953A09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8AA39-0E6F-4A6A-B03D-4180DBA1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0CE3B-2E94-45DA-8D4C-4770F031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5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6F70-9BCB-4784-A2AC-2397198C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EE7-0DFF-44A7-972D-F0251FC7A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4231C-CEE8-4917-8E8A-56D17CFA3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F2046-53AF-45CF-9525-B80855F2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A6399-759B-40ED-9ED4-19BB8FD9A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14027-25A8-46EF-A76D-0E47EBD7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86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B49B-2445-4A82-BA77-CB326489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4677B3-583E-4543-98A7-5EBB4AADE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25D50-8690-47BE-B1BF-C39D5AC91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386CC-64C5-44E3-A96B-1750B3D2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BE448-1287-48A4-8571-D0F991E7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AE3BF-D309-4D83-8918-19672623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51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23F6-C674-4984-B2F0-929D4D2D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31FFB-A2C0-4688-B05C-A79BA5EF9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29E9-C9BC-4777-9BAD-9D203C8C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23373-A8F1-4DEA-AF9A-ACFC57C7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F5825-14D7-428B-98C7-B7D48D42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410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1A504-9194-4059-BED2-937FFEC54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8E8FF-02F9-4807-AD29-1EA7D8FBA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08E2B-1CA1-4071-B388-E5916492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10DAA-4BDE-4C56-A5CF-E55B5C72F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16F4C-EA0A-45D4-BF2D-87530B55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30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8CAA-AB38-405B-A9D6-818D05B55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131E6-EEA6-4B46-85FE-F44239E3A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1831A-2514-4374-8F14-59A8BDADD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43BFD-773A-424D-8247-FEC88F9D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34A90-8470-4364-9E78-7053891E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0607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A93B-6D63-402F-87C8-EA90063D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D4D19-B065-4E5B-84D5-64C567FBD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F2698-4005-4C95-854E-7C9C92C3A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7BAB5-80FD-4DF3-BF64-9A55795C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F55D3-3827-4D18-8035-31D03D14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8A250-8DE2-4D16-AE9F-C82906C8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1830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34EB-598F-4D6D-A082-218071CB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719-3D91-44A3-AC9C-AD9C900D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40857-50C5-4A72-8141-2008045C8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4B770-6DC8-4CA5-A379-F08B4A8CF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8F28E9-D0B0-4384-975C-35F9716F2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6C509-39E2-4B72-B8FB-C47CC985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BD13F7-ACF0-4020-8193-61676D85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32AA-B879-4A9D-86EC-A36390F9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1694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34EB-598F-4D6D-A082-218071CB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719-3D91-44A3-AC9C-AD9C900D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3383280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40857-50C5-4A72-8141-2008045C8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338328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4B770-6DC8-4CA5-A379-F08B4A8CF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3958" y="1681163"/>
            <a:ext cx="3383280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8F28E9-D0B0-4384-975C-35F9716F2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23958" y="2505075"/>
            <a:ext cx="338328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6C509-39E2-4B72-B8FB-C47CC985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BD13F7-ACF0-4020-8193-61676D85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932AA-B879-4A9D-86EC-A36390F9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67E1AE-8214-4A12-80BC-06A6B042D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2" y="1690688"/>
            <a:ext cx="3383280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5760B73-6DE6-4573-B393-F4097F11FA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2" y="2514600"/>
            <a:ext cx="338328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818668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FEBB-A049-428C-BBDF-E4B73084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F0230-407A-453E-916E-40D8FBBDC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1C11-0315-4C49-9B7A-792F791F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C34FE-C55D-4B4B-A49C-E0384D87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468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C122D-BFF6-4507-AC19-26953A09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8AA39-0E6F-4A6A-B03D-4180DBA1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0CE3B-2E94-45DA-8D4C-4770F031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562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6F70-9BCB-4784-A2AC-2397198C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5EE7-0DFF-44A7-972D-F0251FC7A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4231C-CEE8-4917-8E8A-56D17CFA3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F2046-53AF-45CF-9525-B80855F2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2D1A-EF3D-4D2B-8166-2EDA1FCB6B49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A6399-759B-40ED-9ED4-19BB8FD9A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14027-25A8-46EF-A76D-0E47EBD7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867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31B7B-F92C-4FAA-BA6D-441BB3E11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868D0-1055-40EB-A3B5-63469D8EF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CC61-1C50-4AED-9E6F-44F13C505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52D1A-EF3D-4D2B-8166-2EDA1FCB6B4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F9326-3560-4203-A0EC-A53F6BC50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797A-DF69-4FD6-B029-C48C4CBB5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65BF3-CA76-47B9-AF9A-0E6F130EC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4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31B7B-F92C-4FAA-BA6D-441BB3E11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868D0-1055-40EB-A3B5-63469D8EF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CC61-1C50-4AED-9E6F-44F13C505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52D1A-EF3D-4D2B-8166-2EDA1FCB6B4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F9326-3560-4203-A0EC-A53F6BC50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797A-DF69-4FD6-B029-C48C4CBB5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65BF3-CA76-47B9-AF9A-0E6F130EC6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4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openxmlformats.org/officeDocument/2006/relationships/image" Target="../media/image3.sv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kashg.com/doordash/" TargetMode="External"/><Relationship Id="rId2" Type="http://schemas.openxmlformats.org/officeDocument/2006/relationships/hyperlink" Target="https://medium.com/@social.restaurantify01/exploring-door-dash-everything-you-need-to-know-1958dae2d98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www.statista.com/statistics/1294498/doordash-annual-revenue/#:~:text=In%202023%2C%20DoorDash%20generated%20approximately,2013%20in%20Palo%20Alto%2C%20Californi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e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89868B1-124A-4D57-BAD9-964943CB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0A9021-9AE1-42B0-9260-EFA70984C173}"/>
              </a:ext>
            </a:extLst>
          </p:cNvPr>
          <p:cNvSpPr/>
          <p:nvPr/>
        </p:nvSpPr>
        <p:spPr>
          <a:xfrm>
            <a:off x="3402956" y="1307118"/>
            <a:ext cx="8789023" cy="4826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18">
            <a:extLst>
              <a:ext uri="{FF2B5EF4-FFF2-40B4-BE49-F238E27FC236}">
                <a16:creationId xmlns:a16="http://schemas.microsoft.com/office/drawing/2014/main" id="{C4807726-9C15-4ADC-BAB1-0DB3513E7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3893" y="1715679"/>
            <a:ext cx="6127404" cy="7161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62903-35D7-676D-16C4-99269F22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88B3C-8F65-B632-9BAC-FF856B4F13A3}"/>
              </a:ext>
            </a:extLst>
          </p:cNvPr>
          <p:cNvSpPr txBox="1"/>
          <p:nvPr/>
        </p:nvSpPr>
        <p:spPr>
          <a:xfrm>
            <a:off x="3512457" y="2656114"/>
            <a:ext cx="8345714" cy="29782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3200" b="1">
                <a:solidFill>
                  <a:schemeClr val="accent3"/>
                </a:solidFill>
                <a:latin typeface="Century Gothic"/>
                <a:ea typeface="+mn-lt"/>
                <a:cs typeface="+mn-lt"/>
              </a:rPr>
              <a:t>Enhancing </a:t>
            </a:r>
            <a:r>
              <a:rPr lang="en-US" sz="3200" b="1" err="1">
                <a:solidFill>
                  <a:schemeClr val="accent3"/>
                </a:solidFill>
                <a:latin typeface="Century Gothic"/>
                <a:ea typeface="+mn-lt"/>
                <a:cs typeface="+mn-lt"/>
              </a:rPr>
              <a:t>DoorDash</a:t>
            </a:r>
            <a:r>
              <a:rPr lang="en-US" sz="3200" b="1">
                <a:solidFill>
                  <a:schemeClr val="accent3"/>
                </a:solidFill>
                <a:latin typeface="Century Gothic"/>
                <a:ea typeface="+mn-lt"/>
                <a:cs typeface="+mn-lt"/>
              </a:rPr>
              <a:t> Customer Satisfaction and Revenue: Optimizing Delivery Efficiency</a:t>
            </a:r>
          </a:p>
          <a:p>
            <a:pPr algn="ctr">
              <a:spcBef>
                <a:spcPts val="1000"/>
              </a:spcBef>
            </a:pPr>
            <a:endParaRPr lang="en-US" sz="3200">
              <a:latin typeface="Century Gothic"/>
              <a:ea typeface="+mn-lt"/>
              <a:cs typeface="+mn-lt"/>
            </a:endParaRPr>
          </a:p>
          <a:p>
            <a:pPr algn="l"/>
            <a:endParaRPr lang="en-US" sz="3200">
              <a:latin typeface="Century Gothic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A92AA2E-371D-7E72-4122-CBB6F7F61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2171" y="4364038"/>
            <a:ext cx="914400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000">
              <a:solidFill>
                <a:schemeClr val="accent3"/>
              </a:solidFill>
              <a:latin typeface="Century Gothic"/>
              <a:ea typeface="+mn-lt"/>
              <a:cs typeface="+mn-lt"/>
            </a:endParaRPr>
          </a:p>
          <a:p>
            <a:r>
              <a:rPr lang="en-US" sz="2000">
                <a:solidFill>
                  <a:schemeClr val="accent3"/>
                </a:solidFill>
                <a:latin typeface="Century Gothic"/>
                <a:ea typeface="+mn-lt"/>
                <a:cs typeface="+mn-lt"/>
              </a:rPr>
              <a:t>Capstone Project by Trang Nguyen &amp; Qi Wang</a:t>
            </a:r>
          </a:p>
          <a:p>
            <a:r>
              <a:rPr lang="en-US" sz="2000">
                <a:solidFill>
                  <a:schemeClr val="accent3"/>
                </a:solidFill>
                <a:latin typeface="Century Gothic"/>
                <a:ea typeface="+mn-lt"/>
                <a:cs typeface="+mn-lt"/>
              </a:rPr>
              <a:t>Professor: Rui Sun</a:t>
            </a:r>
          </a:p>
          <a:p>
            <a:r>
              <a:rPr lang="en-US" sz="2000">
                <a:solidFill>
                  <a:schemeClr val="accent3"/>
                </a:solidFill>
                <a:latin typeface="Century Gothic"/>
                <a:ea typeface="+mn-lt"/>
                <a:cs typeface="+mn-lt"/>
              </a:rPr>
              <a:t>Mercer University Stetson School of Business </a:t>
            </a:r>
          </a:p>
          <a:p>
            <a:endParaRPr lang="en-US" sz="2000">
              <a:solidFill>
                <a:schemeClr val="accent3"/>
              </a:solidFill>
              <a:latin typeface="Century Gothic"/>
              <a:ea typeface="+mn-lt"/>
              <a:cs typeface="+mn-lt"/>
            </a:endParaRPr>
          </a:p>
          <a:p>
            <a:endParaRPr lang="en-US" sz="2000">
              <a:solidFill>
                <a:schemeClr val="accent3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90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1DCE-C696-21E4-8C9D-DC8BEEE7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260380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Insights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C63B17-723A-DD05-4D33-588A9396DBE1}"/>
              </a:ext>
            </a:extLst>
          </p:cNvPr>
          <p:cNvGrpSpPr/>
          <p:nvPr/>
        </p:nvGrpSpPr>
        <p:grpSpPr>
          <a:xfrm>
            <a:off x="0" y="6516931"/>
            <a:ext cx="9547412" cy="341067"/>
            <a:chOff x="771837" y="2209800"/>
            <a:chExt cx="9545643" cy="1062842"/>
          </a:xfrm>
        </p:grpSpPr>
        <p:sp>
          <p:nvSpPr>
            <p:cNvPr id="8" name="Chevron 15">
              <a:extLst>
                <a:ext uri="{FF2B5EF4-FFF2-40B4-BE49-F238E27FC236}">
                  <a16:creationId xmlns:a16="http://schemas.microsoft.com/office/drawing/2014/main" id="{39ED7069-9FE0-B02C-A87B-D8D317EEE14A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579CFA18-1E03-94F3-AC96-C2F730FDA9FD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>
                  <a:shade val="80000"/>
                  <a:hueOff val="0"/>
                  <a:satOff val="0"/>
                  <a:lumOff val="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0" name="Chevron 15">
              <a:extLst>
                <a:ext uri="{FF2B5EF4-FFF2-40B4-BE49-F238E27FC236}">
                  <a16:creationId xmlns:a16="http://schemas.microsoft.com/office/drawing/2014/main" id="{4E64270B-A546-92F8-52BD-62073776DC37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3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Approach </a:t>
              </a:r>
            </a:p>
          </p:txBody>
        </p:sp>
        <p:sp>
          <p:nvSpPr>
            <p:cNvPr id="11" name="Chevron 15">
              <a:extLst>
                <a:ext uri="{FF2B5EF4-FFF2-40B4-BE49-F238E27FC236}">
                  <a16:creationId xmlns:a16="http://schemas.microsoft.com/office/drawing/2014/main" id="{6720905E-B971-D49A-4228-06E7A58B276F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12" name="Chevron 15">
            <a:extLst>
              <a:ext uri="{FF2B5EF4-FFF2-40B4-BE49-F238E27FC236}">
                <a16:creationId xmlns:a16="http://schemas.microsoft.com/office/drawing/2014/main" id="{8FD9402F-151E-792C-42CC-1856558C1AA1}"/>
              </a:ext>
            </a:extLst>
          </p:cNvPr>
          <p:cNvSpPr/>
          <p:nvPr/>
        </p:nvSpPr>
        <p:spPr>
          <a:xfrm>
            <a:off x="9074274" y="6513737"/>
            <a:ext cx="3418044" cy="339985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pic>
        <p:nvPicPr>
          <p:cNvPr id="4" name="Picture 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A0D90F4-F795-92D7-C165-928150B57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1370292"/>
            <a:ext cx="6570358" cy="4375187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6164D2A-5035-3320-30C5-378D8B205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07" y="1372595"/>
            <a:ext cx="6298740" cy="43698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1AA73-2AC3-0ED2-4806-1B84AE4D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504" y="6536182"/>
            <a:ext cx="2743200" cy="288925"/>
          </a:xfrm>
        </p:spPr>
        <p:txBody>
          <a:bodyPr/>
          <a:lstStyle/>
          <a:p>
            <a:fld id="{D6865BF3-CA76-47B9-AF9A-0E6F130EC642}" type="slidenum">
              <a:rPr lang="en-US" b="1" smtClean="0"/>
              <a:t>10</a:t>
            </a:fld>
            <a:endParaRPr lang="en-US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849A0-CB0E-8C12-ADCD-179AF1BD3E99}"/>
              </a:ext>
            </a:extLst>
          </p:cNvPr>
          <p:cNvSpPr/>
          <p:nvPr/>
        </p:nvSpPr>
        <p:spPr>
          <a:xfrm>
            <a:off x="21167" y="5630333"/>
            <a:ext cx="12117916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98A91-ECF9-3EB4-89DA-36B979EF5B87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17" name="Content Placeholder 18">
              <a:extLst>
                <a:ext uri="{FF2B5EF4-FFF2-40B4-BE49-F238E27FC236}">
                  <a16:creationId xmlns:a16="http://schemas.microsoft.com/office/drawing/2014/main" id="{A6B4DB59-1140-DDFF-C51A-D3576D8D9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18" name="Content Placeholder 18">
              <a:extLst>
                <a:ext uri="{FF2B5EF4-FFF2-40B4-BE49-F238E27FC236}">
                  <a16:creationId xmlns:a16="http://schemas.microsoft.com/office/drawing/2014/main" id="{76321666-8DE6-B1CA-D7B3-2121653B0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7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7A036-AB0F-C436-4D2A-768D1815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F8980-67AE-DDC7-1EF3-94582DE3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885" y="1360473"/>
            <a:ext cx="6140227" cy="37961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E32F3F-1634-E722-A15E-B10948918913}"/>
              </a:ext>
            </a:extLst>
          </p:cNvPr>
          <p:cNvSpPr txBox="1">
            <a:spLocks/>
          </p:cNvSpPr>
          <p:nvPr/>
        </p:nvSpPr>
        <p:spPr>
          <a:xfrm>
            <a:off x="839788" y="237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Insights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82165F-918E-CE04-D257-DEEB3D45137B}"/>
              </a:ext>
            </a:extLst>
          </p:cNvPr>
          <p:cNvGrpSpPr/>
          <p:nvPr/>
        </p:nvGrpSpPr>
        <p:grpSpPr>
          <a:xfrm>
            <a:off x="0" y="6472082"/>
            <a:ext cx="9547411" cy="385916"/>
            <a:chOff x="771837" y="2209800"/>
            <a:chExt cx="9545643" cy="1062842"/>
          </a:xfrm>
        </p:grpSpPr>
        <p:sp>
          <p:nvSpPr>
            <p:cNvPr id="5" name="Chevron 15">
              <a:extLst>
                <a:ext uri="{FF2B5EF4-FFF2-40B4-BE49-F238E27FC236}">
                  <a16:creationId xmlns:a16="http://schemas.microsoft.com/office/drawing/2014/main" id="{E8B0F71C-FF65-F81A-B060-F1FD9F19E4B2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7" name="Chevron 8">
              <a:extLst>
                <a:ext uri="{FF2B5EF4-FFF2-40B4-BE49-F238E27FC236}">
                  <a16:creationId xmlns:a16="http://schemas.microsoft.com/office/drawing/2014/main" id="{C678529A-55EC-640B-ABC4-B1CDF122E82C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>
                  <a:shade val="80000"/>
                  <a:hueOff val="0"/>
                  <a:satOff val="0"/>
                  <a:lumOff val="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8" name="Chevron 15">
              <a:extLst>
                <a:ext uri="{FF2B5EF4-FFF2-40B4-BE49-F238E27FC236}">
                  <a16:creationId xmlns:a16="http://schemas.microsoft.com/office/drawing/2014/main" id="{1C50C5AE-8625-E628-E494-EE422D96BEFC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3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Approach </a:t>
              </a:r>
            </a:p>
          </p:txBody>
        </p:sp>
        <p:sp>
          <p:nvSpPr>
            <p:cNvPr id="9" name="Chevron 15">
              <a:extLst>
                <a:ext uri="{FF2B5EF4-FFF2-40B4-BE49-F238E27FC236}">
                  <a16:creationId xmlns:a16="http://schemas.microsoft.com/office/drawing/2014/main" id="{DE2E0A7D-35D8-4898-B8AD-1776BA5B0DF2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12" name="Chevron 15">
            <a:extLst>
              <a:ext uri="{FF2B5EF4-FFF2-40B4-BE49-F238E27FC236}">
                <a16:creationId xmlns:a16="http://schemas.microsoft.com/office/drawing/2014/main" id="{CE8FEE5B-9170-C389-874B-85C0C582FC96}"/>
              </a:ext>
            </a:extLst>
          </p:cNvPr>
          <p:cNvSpPr/>
          <p:nvPr/>
        </p:nvSpPr>
        <p:spPr>
          <a:xfrm>
            <a:off x="9074274" y="6468888"/>
            <a:ext cx="3418044" cy="384834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80FFC98C-D62B-123A-B04A-F99E05B205DF}"/>
              </a:ext>
            </a:extLst>
          </p:cNvPr>
          <p:cNvSpPr txBox="1">
            <a:spLocks/>
          </p:cNvSpPr>
          <p:nvPr/>
        </p:nvSpPr>
        <p:spPr>
          <a:xfrm>
            <a:off x="8695944" y="6497428"/>
            <a:ext cx="2743200" cy="321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865BF3-CA76-47B9-AF9A-0E6F130EC642}" type="slidenum">
              <a:rPr lang="en-US" b="1" smtClean="0"/>
              <a:pPr/>
              <a:t>11</a:t>
            </a:fld>
            <a:endParaRPr lang="en-US" b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DCDC6F-2051-B0B4-9026-C064C89A557A}"/>
              </a:ext>
            </a:extLst>
          </p:cNvPr>
          <p:cNvSpPr/>
          <p:nvPr/>
        </p:nvSpPr>
        <p:spPr>
          <a:xfrm>
            <a:off x="6114288" y="5455920"/>
            <a:ext cx="5919216" cy="7802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There is an imbalance in demand and supply, with high customer demand but low Dasher availability in these cities.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BA3967-5B00-2C56-BA3C-D94FDD0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1" y="1359468"/>
            <a:ext cx="6099756" cy="379731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682947-96BC-60CF-4CAF-706052537CF5}"/>
              </a:ext>
            </a:extLst>
          </p:cNvPr>
          <p:cNvSpPr/>
          <p:nvPr/>
        </p:nvSpPr>
        <p:spPr>
          <a:xfrm>
            <a:off x="36576" y="5455920"/>
            <a:ext cx="6010656" cy="7802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Customers who order through order protocol 6 will receive their orders in approximately 60 minutes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53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F6E6-4BF2-D40C-F602-CFB74A01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51" y="14223"/>
            <a:ext cx="10515600" cy="1022351"/>
          </a:xfrm>
        </p:spPr>
        <p:txBody>
          <a:bodyPr/>
          <a:lstStyle/>
          <a:p>
            <a:pPr algn="ctr"/>
            <a:r>
              <a:rPr lang="en-US" b="1"/>
              <a:t>Analytical Approach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B7C745-3150-D9AB-7B29-EC18AC33BE3C}"/>
              </a:ext>
            </a:extLst>
          </p:cNvPr>
          <p:cNvGrpSpPr/>
          <p:nvPr/>
        </p:nvGrpSpPr>
        <p:grpSpPr>
          <a:xfrm>
            <a:off x="0" y="6499233"/>
            <a:ext cx="9547411" cy="358765"/>
            <a:chOff x="771837" y="2209800"/>
            <a:chExt cx="9545643" cy="1062842"/>
          </a:xfrm>
        </p:grpSpPr>
        <p:sp>
          <p:nvSpPr>
            <p:cNvPr id="9" name="Chevron 15">
              <a:extLst>
                <a:ext uri="{FF2B5EF4-FFF2-40B4-BE49-F238E27FC236}">
                  <a16:creationId xmlns:a16="http://schemas.microsoft.com/office/drawing/2014/main" id="{19407BD3-E2C7-3378-AE88-784F538C8367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3D314C0A-336A-6B26-8126-5098EA2B9F80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>
                  <a:shade val="80000"/>
                  <a:hueOff val="0"/>
                  <a:satOff val="0"/>
                  <a:lumOff val="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1" name="Chevron 15">
              <a:extLst>
                <a:ext uri="{FF2B5EF4-FFF2-40B4-BE49-F238E27FC236}">
                  <a16:creationId xmlns:a16="http://schemas.microsoft.com/office/drawing/2014/main" id="{F7F7C6B8-0CD2-E7DE-0C17-31407D492BE2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3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Approach </a:t>
              </a:r>
              <a:endParaRPr lang="en-US"/>
            </a:p>
          </p:txBody>
        </p:sp>
        <p:sp>
          <p:nvSpPr>
            <p:cNvPr id="12" name="Chevron 15">
              <a:extLst>
                <a:ext uri="{FF2B5EF4-FFF2-40B4-BE49-F238E27FC236}">
                  <a16:creationId xmlns:a16="http://schemas.microsoft.com/office/drawing/2014/main" id="{FF4BF700-B1DA-5ED8-6FF1-595E486CA457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13" name="Chevron 15">
            <a:extLst>
              <a:ext uri="{FF2B5EF4-FFF2-40B4-BE49-F238E27FC236}">
                <a16:creationId xmlns:a16="http://schemas.microsoft.com/office/drawing/2014/main" id="{20604903-CA04-730B-8F27-978DE36A9A6C}"/>
              </a:ext>
            </a:extLst>
          </p:cNvPr>
          <p:cNvSpPr/>
          <p:nvPr/>
        </p:nvSpPr>
        <p:spPr>
          <a:xfrm>
            <a:off x="9074274" y="6495983"/>
            <a:ext cx="3418044" cy="357739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91C84-2FE4-BD44-B3AD-AFD374E6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2040" y="6490679"/>
            <a:ext cx="2743200" cy="316140"/>
          </a:xfrm>
        </p:spPr>
        <p:txBody>
          <a:bodyPr/>
          <a:lstStyle/>
          <a:p>
            <a:fld id="{D6865BF3-CA76-47B9-AF9A-0E6F130EC642}" type="slidenum">
              <a:rPr lang="en-US" b="1" smtClean="0"/>
              <a:t>12</a:t>
            </a:fld>
            <a:endParaRPr lang="en-US" b="1"/>
          </a:p>
        </p:txBody>
      </p:sp>
      <p:pic>
        <p:nvPicPr>
          <p:cNvPr id="189" name="Picture 188" descr="A black background with red dots and a black arrow&#10;&#10;Description automatically generated">
            <a:extLst>
              <a:ext uri="{FF2B5EF4-FFF2-40B4-BE49-F238E27FC236}">
                <a16:creationId xmlns:a16="http://schemas.microsoft.com/office/drawing/2014/main" id="{97ACECA4-E981-BBA1-7505-52254045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9468" y="1416774"/>
            <a:ext cx="13695027" cy="201808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D2DE3A34-0C83-5B93-53C5-EBA98361E7D6}"/>
              </a:ext>
            </a:extLst>
          </p:cNvPr>
          <p:cNvSpPr txBox="1"/>
          <p:nvPr/>
        </p:nvSpPr>
        <p:spPr>
          <a:xfrm>
            <a:off x="2181137" y="3691155"/>
            <a:ext cx="271244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>
                <a:latin typeface="Outfit"/>
                <a:cs typeface="Times New Roman"/>
              </a:rPr>
              <a:t> </a:t>
            </a:r>
            <a:r>
              <a:rPr lang="en-US" sz="2000" b="1">
                <a:latin typeface="Times New Roman"/>
                <a:cs typeface="Times New Roman"/>
              </a:rPr>
              <a:t>Wrapper Method:</a:t>
            </a:r>
            <a:r>
              <a:rPr lang="en-US" sz="2000">
                <a:latin typeface="Times New Roman"/>
                <a:cs typeface="Times New Roman"/>
              </a:rPr>
              <a:t> Backward Elimination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>
                <a:latin typeface="Outfit"/>
                <a:cs typeface="Times New Roman"/>
              </a:rPr>
              <a:t> </a:t>
            </a:r>
            <a:r>
              <a:rPr lang="en-US" sz="2000" b="1">
                <a:latin typeface="Times New Roman"/>
                <a:cs typeface="Times New Roman"/>
              </a:rPr>
              <a:t>Embedded Method:</a:t>
            </a:r>
            <a:endParaRPr lang="en-US"/>
          </a:p>
          <a:p>
            <a:r>
              <a:rPr lang="en-US" sz="2000">
                <a:latin typeface="Times New Roman"/>
                <a:cs typeface="Times New Roman"/>
              </a:rPr>
              <a:t>Group Lasso</a:t>
            </a:r>
            <a:endParaRPr lang="en-US"/>
          </a:p>
          <a:p>
            <a:pPr algn="l"/>
            <a:endParaRPr 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9EF5855-7757-5208-48CB-21CD5BA31E97}"/>
              </a:ext>
            </a:extLst>
          </p:cNvPr>
          <p:cNvSpPr txBox="1"/>
          <p:nvPr/>
        </p:nvSpPr>
        <p:spPr>
          <a:xfrm>
            <a:off x="6529431" y="3691156"/>
            <a:ext cx="5264090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>
                <a:latin typeface="Outfit"/>
                <a:cs typeface="Times New Roman"/>
              </a:rPr>
              <a:t> </a:t>
            </a:r>
            <a:r>
              <a:rPr lang="en-US" sz="2000">
                <a:latin typeface="Times New Roman"/>
                <a:cs typeface="Times New Roman"/>
              </a:rPr>
              <a:t>Multiple Linear Regression (</a:t>
            </a:r>
            <a:r>
              <a:rPr lang="en-US" sz="2000" b="1">
                <a:latin typeface="Times New Roman"/>
                <a:cs typeface="Times New Roman"/>
              </a:rPr>
              <a:t>MLR</a:t>
            </a:r>
            <a:r>
              <a:rPr lang="en-US" sz="2000">
                <a:latin typeface="Times New Roman"/>
                <a:cs typeface="Times New Roman"/>
              </a:rPr>
              <a:t>)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>
                <a:latin typeface="Outfit"/>
                <a:cs typeface="Times New Roman"/>
              </a:rPr>
              <a:t> </a:t>
            </a:r>
            <a:r>
              <a:rPr lang="en-US" sz="2000">
                <a:latin typeface="Times New Roman"/>
                <a:cs typeface="Times New Roman"/>
              </a:rPr>
              <a:t>Regression Tree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>
                <a:latin typeface="Outfit"/>
                <a:cs typeface="Times New Roman"/>
              </a:rPr>
              <a:t> </a:t>
            </a:r>
            <a:r>
              <a:rPr lang="en-US" sz="2000">
                <a:latin typeface="Times New Roman"/>
                <a:cs typeface="Times New Roman"/>
              </a:rPr>
              <a:t>Random Forest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>
                <a:latin typeface="Outfit"/>
                <a:cs typeface="Times New Roman"/>
              </a:rPr>
              <a:t> </a:t>
            </a:r>
            <a:r>
              <a:rPr lang="en-US" sz="2000">
                <a:latin typeface="Times New Roman"/>
                <a:cs typeface="Times New Roman"/>
              </a:rPr>
              <a:t>Gradient Boosting Machine (</a:t>
            </a:r>
            <a:r>
              <a:rPr lang="en-US" sz="2000" b="1">
                <a:latin typeface="Times New Roman"/>
                <a:cs typeface="Times New Roman"/>
              </a:rPr>
              <a:t>GBM</a:t>
            </a:r>
            <a:r>
              <a:rPr lang="en-US" sz="2000">
                <a:latin typeface="Times New Roman"/>
                <a:cs typeface="Times New Roman"/>
              </a:rPr>
              <a:t>)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>
                <a:latin typeface="Outfit"/>
                <a:cs typeface="Times New Roman"/>
              </a:rPr>
              <a:t> </a:t>
            </a:r>
            <a:r>
              <a:rPr lang="en-US" sz="2000">
                <a:latin typeface="Times New Roman"/>
                <a:cs typeface="Times New Roman"/>
              </a:rPr>
              <a:t>Extreme Gradient Boosting (</a:t>
            </a:r>
            <a:r>
              <a:rPr lang="en-US" sz="2000" b="1" err="1">
                <a:latin typeface="Times New Roman"/>
                <a:cs typeface="Times New Roman"/>
              </a:rPr>
              <a:t>XGBoost</a:t>
            </a:r>
            <a:r>
              <a:rPr lang="en-US" sz="2000">
                <a:latin typeface="Times New Roman"/>
                <a:cs typeface="Times New Roman"/>
              </a:rPr>
              <a:t>)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>
                <a:latin typeface="Outfit"/>
                <a:cs typeface="Times New Roman"/>
              </a:rPr>
              <a:t> </a:t>
            </a:r>
            <a:r>
              <a:rPr lang="en-US" sz="2000">
                <a:latin typeface="Times New Roman"/>
                <a:cs typeface="Times New Roman"/>
              </a:rPr>
              <a:t>Light Gradient Boosting Machine (</a:t>
            </a:r>
            <a:r>
              <a:rPr lang="en-US" sz="2000" b="1" err="1">
                <a:latin typeface="Times New Roman"/>
                <a:cs typeface="Times New Roman"/>
              </a:rPr>
              <a:t>LightGBM</a:t>
            </a:r>
            <a:r>
              <a:rPr lang="en-US" sz="2000">
                <a:latin typeface="Times New Roman"/>
                <a:cs typeface="Times New Roman"/>
              </a:rPr>
              <a:t>)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>
                <a:latin typeface="Outfit"/>
                <a:cs typeface="Times New Roman"/>
              </a:rPr>
              <a:t> </a:t>
            </a:r>
            <a:r>
              <a:rPr lang="en-US" sz="2000">
                <a:latin typeface="Times New Roman"/>
                <a:cs typeface="Times New Roman"/>
              </a:rPr>
              <a:t>Support Vector Regression (</a:t>
            </a:r>
            <a:r>
              <a:rPr lang="en-US" sz="2000" b="1">
                <a:latin typeface="Times New Roman"/>
                <a:cs typeface="Times New Roman"/>
              </a:rPr>
              <a:t>SVR</a:t>
            </a:r>
            <a:r>
              <a:rPr lang="en-US" sz="2000">
                <a:latin typeface="Times New Roman"/>
                <a:cs typeface="Times New Roman"/>
              </a:rPr>
              <a:t>)</a:t>
            </a:r>
            <a:endParaRPr lang="en-US"/>
          </a:p>
          <a:p>
            <a:pPr algn="l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D14E63-AA6F-061B-D883-38796AFDE2D4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4" name="Content Placeholder 18">
              <a:extLst>
                <a:ext uri="{FF2B5EF4-FFF2-40B4-BE49-F238E27FC236}">
                  <a16:creationId xmlns:a16="http://schemas.microsoft.com/office/drawing/2014/main" id="{FA23BF6A-4BC8-0791-49D2-35BD2D196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6" name="Content Placeholder 18">
              <a:extLst>
                <a:ext uri="{FF2B5EF4-FFF2-40B4-BE49-F238E27FC236}">
                  <a16:creationId xmlns:a16="http://schemas.microsoft.com/office/drawing/2014/main" id="{0941F7B5-A5B2-848E-B193-F104A3559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26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1DCE-C696-21E4-8C9D-DC8BEEE7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810" y="-3744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/>
              <a:t>Selected Features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C63B17-723A-DD05-4D33-588A9396DBE1}"/>
              </a:ext>
            </a:extLst>
          </p:cNvPr>
          <p:cNvGrpSpPr/>
          <p:nvPr/>
        </p:nvGrpSpPr>
        <p:grpSpPr>
          <a:xfrm>
            <a:off x="0" y="6506940"/>
            <a:ext cx="9547412" cy="351058"/>
            <a:chOff x="771837" y="2209800"/>
            <a:chExt cx="9545643" cy="1062842"/>
          </a:xfrm>
        </p:grpSpPr>
        <p:sp>
          <p:nvSpPr>
            <p:cNvPr id="8" name="Chevron 15">
              <a:extLst>
                <a:ext uri="{FF2B5EF4-FFF2-40B4-BE49-F238E27FC236}">
                  <a16:creationId xmlns:a16="http://schemas.microsoft.com/office/drawing/2014/main" id="{39ED7069-9FE0-B02C-A87B-D8D317EEE14A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579CFA18-1E03-94F3-AC96-C2F730FDA9FD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>
                  <a:shade val="80000"/>
                  <a:hueOff val="0"/>
                  <a:satOff val="0"/>
                  <a:lumOff val="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0" name="Chevron 15">
              <a:extLst>
                <a:ext uri="{FF2B5EF4-FFF2-40B4-BE49-F238E27FC236}">
                  <a16:creationId xmlns:a16="http://schemas.microsoft.com/office/drawing/2014/main" id="{4E64270B-A546-92F8-52BD-62073776DC37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3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Approach </a:t>
              </a:r>
            </a:p>
          </p:txBody>
        </p:sp>
        <p:sp>
          <p:nvSpPr>
            <p:cNvPr id="11" name="Chevron 15">
              <a:extLst>
                <a:ext uri="{FF2B5EF4-FFF2-40B4-BE49-F238E27FC236}">
                  <a16:creationId xmlns:a16="http://schemas.microsoft.com/office/drawing/2014/main" id="{6720905E-B971-D49A-4228-06E7A58B276F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12" name="Chevron 15">
            <a:extLst>
              <a:ext uri="{FF2B5EF4-FFF2-40B4-BE49-F238E27FC236}">
                <a16:creationId xmlns:a16="http://schemas.microsoft.com/office/drawing/2014/main" id="{8FD9402F-151E-792C-42CC-1856558C1AA1}"/>
              </a:ext>
            </a:extLst>
          </p:cNvPr>
          <p:cNvSpPr/>
          <p:nvPr/>
        </p:nvSpPr>
        <p:spPr>
          <a:xfrm>
            <a:off x="9074274" y="6503876"/>
            <a:ext cx="3418044" cy="349846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517CD-E9E4-76DE-72CA-4F901398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9572"/>
            <a:ext cx="2743200" cy="211903"/>
          </a:xfrm>
        </p:spPr>
        <p:txBody>
          <a:bodyPr/>
          <a:lstStyle/>
          <a:p>
            <a:fld id="{D6865BF3-CA76-47B9-AF9A-0E6F130EC642}" type="slidenum">
              <a:rPr lang="en-US" b="1" smtClean="0"/>
              <a:t>13</a:t>
            </a:fld>
            <a:endParaRPr lang="en-US" b="1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E5AB88A-9BFB-263B-CCEF-62DE7986C6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080942"/>
              </p:ext>
            </p:extLst>
          </p:nvPr>
        </p:nvGraphicFramePr>
        <p:xfrm>
          <a:off x="1388780" y="1699335"/>
          <a:ext cx="10546630" cy="2821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87" name="Picture 2186" descr="A diagram of a product&#10;&#10;Description automatically generated">
            <a:extLst>
              <a:ext uri="{FF2B5EF4-FFF2-40B4-BE49-F238E27FC236}">
                <a16:creationId xmlns:a16="http://schemas.microsoft.com/office/drawing/2014/main" id="{67614CB1-0657-A451-1E2E-EFFD1CA34F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8676" y="4537165"/>
            <a:ext cx="5799972" cy="1708791"/>
          </a:xfrm>
          <a:prstGeom prst="rect">
            <a:avLst/>
          </a:prstGeom>
          <a:ln>
            <a:noFill/>
          </a:ln>
        </p:spPr>
      </p:pic>
      <p:pic>
        <p:nvPicPr>
          <p:cNvPr id="2188" name="Picture 2187" descr="A diagram of a company&amp;#39;s operating system&#10;&#10;Description automatically generated">
            <a:extLst>
              <a:ext uri="{FF2B5EF4-FFF2-40B4-BE49-F238E27FC236}">
                <a16:creationId xmlns:a16="http://schemas.microsoft.com/office/drawing/2014/main" id="{01223209-AD24-596D-F006-299088BF15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3640" y="4520742"/>
            <a:ext cx="2496921" cy="1725191"/>
          </a:xfrm>
          <a:prstGeom prst="rect">
            <a:avLst/>
          </a:prstGeom>
          <a:ln>
            <a:noFill/>
          </a:ln>
        </p:spPr>
      </p:pic>
      <p:sp>
        <p:nvSpPr>
          <p:cNvPr id="2850" name="Rectangle 2849">
            <a:extLst>
              <a:ext uri="{FF2B5EF4-FFF2-40B4-BE49-F238E27FC236}">
                <a16:creationId xmlns:a16="http://schemas.microsoft.com/office/drawing/2014/main" id="{6B84C235-6B21-1F26-A2D3-93EC8DE9AD47}"/>
              </a:ext>
            </a:extLst>
          </p:cNvPr>
          <p:cNvSpPr/>
          <p:nvPr/>
        </p:nvSpPr>
        <p:spPr>
          <a:xfrm>
            <a:off x="5898647" y="1907740"/>
            <a:ext cx="1008690" cy="49338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Times New Roman"/>
                <a:cs typeface="Times New Roman"/>
              </a:rPr>
              <a:t>Predictor Variables</a:t>
            </a:r>
          </a:p>
        </p:txBody>
      </p:sp>
      <p:sp>
        <p:nvSpPr>
          <p:cNvPr id="2851" name="Rectangle: Rounded Corners 2850">
            <a:extLst>
              <a:ext uri="{FF2B5EF4-FFF2-40B4-BE49-F238E27FC236}">
                <a16:creationId xmlns:a16="http://schemas.microsoft.com/office/drawing/2014/main" id="{EF6FC5A7-A732-DE80-5EF4-D3E7D9E2F62E}"/>
              </a:ext>
            </a:extLst>
          </p:cNvPr>
          <p:cNvSpPr/>
          <p:nvPr/>
        </p:nvSpPr>
        <p:spPr>
          <a:xfrm>
            <a:off x="5443641" y="789410"/>
            <a:ext cx="1721352" cy="427597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Times New Roman"/>
                <a:cs typeface="Times New Roman"/>
              </a:rPr>
              <a:t>Target Variables</a:t>
            </a:r>
          </a:p>
        </p:txBody>
      </p:sp>
      <p:sp>
        <p:nvSpPr>
          <p:cNvPr id="2852" name="Rectangle: Rounded Corners 2851">
            <a:extLst>
              <a:ext uri="{FF2B5EF4-FFF2-40B4-BE49-F238E27FC236}">
                <a16:creationId xmlns:a16="http://schemas.microsoft.com/office/drawing/2014/main" id="{8E2FF4E3-8F89-1EE7-6A95-E65D01D767E7}"/>
              </a:ext>
            </a:extLst>
          </p:cNvPr>
          <p:cNvSpPr/>
          <p:nvPr/>
        </p:nvSpPr>
        <p:spPr>
          <a:xfrm>
            <a:off x="5037970" y="1249899"/>
            <a:ext cx="2532690" cy="3453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Total Delivery Duration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6C3604-884F-3E01-36FF-295B67D6E67C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6" name="Content Placeholder 18">
              <a:extLst>
                <a:ext uri="{FF2B5EF4-FFF2-40B4-BE49-F238E27FC236}">
                  <a16:creationId xmlns:a16="http://schemas.microsoft.com/office/drawing/2014/main" id="{F955F29B-BA32-7206-FF18-B2F948EB9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16" name="Content Placeholder 18">
              <a:extLst>
                <a:ext uri="{FF2B5EF4-FFF2-40B4-BE49-F238E27FC236}">
                  <a16:creationId xmlns:a16="http://schemas.microsoft.com/office/drawing/2014/main" id="{53CA6D54-89EB-04C1-B2F7-F919DB35D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23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F32000-F38C-9DD7-44E0-D733E2BB61CD}"/>
              </a:ext>
            </a:extLst>
          </p:cNvPr>
          <p:cNvGrpSpPr/>
          <p:nvPr/>
        </p:nvGrpSpPr>
        <p:grpSpPr>
          <a:xfrm>
            <a:off x="0" y="6493854"/>
            <a:ext cx="9547411" cy="364144"/>
            <a:chOff x="771837" y="2209800"/>
            <a:chExt cx="9545643" cy="1062842"/>
          </a:xfrm>
        </p:grpSpPr>
        <p:sp>
          <p:nvSpPr>
            <p:cNvPr id="5" name="Chevron 15">
              <a:extLst>
                <a:ext uri="{FF2B5EF4-FFF2-40B4-BE49-F238E27FC236}">
                  <a16:creationId xmlns:a16="http://schemas.microsoft.com/office/drawing/2014/main" id="{FEE81105-787D-95CC-5D58-6323F1FBE58B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7E2EAA17-7047-3CCD-C40D-9428A98A9470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7" name="Chevron 15">
              <a:extLst>
                <a:ext uri="{FF2B5EF4-FFF2-40B4-BE49-F238E27FC236}">
                  <a16:creationId xmlns:a16="http://schemas.microsoft.com/office/drawing/2014/main" id="{9D7FE0DB-D9D0-867A-E045-2963BFE31281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Approach </a:t>
              </a:r>
            </a:p>
          </p:txBody>
        </p:sp>
        <p:sp>
          <p:nvSpPr>
            <p:cNvPr id="18" name="Chevron 15">
              <a:extLst>
                <a:ext uri="{FF2B5EF4-FFF2-40B4-BE49-F238E27FC236}">
                  <a16:creationId xmlns:a16="http://schemas.microsoft.com/office/drawing/2014/main" id="{820AEFAC-8F46-01A4-C702-C204F7761F10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accent4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Results </a:t>
              </a:r>
              <a:endParaRPr lang="en-US" sz="2800" b="1"/>
            </a:p>
          </p:txBody>
        </p:sp>
      </p:grpSp>
      <p:sp>
        <p:nvSpPr>
          <p:cNvPr id="19" name="Chevron 15">
            <a:extLst>
              <a:ext uri="{FF2B5EF4-FFF2-40B4-BE49-F238E27FC236}">
                <a16:creationId xmlns:a16="http://schemas.microsoft.com/office/drawing/2014/main" id="{3C581D98-3D48-C96D-2B9D-F69B94316E75}"/>
              </a:ext>
            </a:extLst>
          </p:cNvPr>
          <p:cNvSpPr/>
          <p:nvPr/>
        </p:nvSpPr>
        <p:spPr>
          <a:xfrm>
            <a:off x="9074274" y="6490660"/>
            <a:ext cx="3418044" cy="363062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7E1149-D95D-4B26-D772-2C80DF7DBFB7}"/>
              </a:ext>
            </a:extLst>
          </p:cNvPr>
          <p:cNvSpPr txBox="1">
            <a:spLocks/>
          </p:cNvSpPr>
          <p:nvPr/>
        </p:nvSpPr>
        <p:spPr>
          <a:xfrm>
            <a:off x="839788" y="-260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Model Evaluation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33E31C9-B85F-466E-808E-E4B1F86A6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947706"/>
              </p:ext>
            </p:extLst>
          </p:nvPr>
        </p:nvGraphicFramePr>
        <p:xfrm>
          <a:off x="659290" y="1475096"/>
          <a:ext cx="10515602" cy="1090632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968808">
                  <a:extLst>
                    <a:ext uri="{9D8B030D-6E8A-4147-A177-3AD203B41FA5}">
                      <a16:colId xmlns:a16="http://schemas.microsoft.com/office/drawing/2014/main" val="3454668455"/>
                    </a:ext>
                  </a:extLst>
                </a:gridCol>
                <a:gridCol w="1376522">
                  <a:extLst>
                    <a:ext uri="{9D8B030D-6E8A-4147-A177-3AD203B41FA5}">
                      <a16:colId xmlns:a16="http://schemas.microsoft.com/office/drawing/2014/main" val="3067834207"/>
                    </a:ext>
                  </a:extLst>
                </a:gridCol>
                <a:gridCol w="1376522">
                  <a:extLst>
                    <a:ext uri="{9D8B030D-6E8A-4147-A177-3AD203B41FA5}">
                      <a16:colId xmlns:a16="http://schemas.microsoft.com/office/drawing/2014/main" val="3146259186"/>
                    </a:ext>
                  </a:extLst>
                </a:gridCol>
                <a:gridCol w="1376522">
                  <a:extLst>
                    <a:ext uri="{9D8B030D-6E8A-4147-A177-3AD203B41FA5}">
                      <a16:colId xmlns:a16="http://schemas.microsoft.com/office/drawing/2014/main" val="1913259489"/>
                    </a:ext>
                  </a:extLst>
                </a:gridCol>
                <a:gridCol w="1376522">
                  <a:extLst>
                    <a:ext uri="{9D8B030D-6E8A-4147-A177-3AD203B41FA5}">
                      <a16:colId xmlns:a16="http://schemas.microsoft.com/office/drawing/2014/main" val="3277817988"/>
                    </a:ext>
                  </a:extLst>
                </a:gridCol>
                <a:gridCol w="1376522">
                  <a:extLst>
                    <a:ext uri="{9D8B030D-6E8A-4147-A177-3AD203B41FA5}">
                      <a16:colId xmlns:a16="http://schemas.microsoft.com/office/drawing/2014/main" val="1239742094"/>
                    </a:ext>
                  </a:extLst>
                </a:gridCol>
                <a:gridCol w="1376522">
                  <a:extLst>
                    <a:ext uri="{9D8B030D-6E8A-4147-A177-3AD203B41FA5}">
                      <a16:colId xmlns:a16="http://schemas.microsoft.com/office/drawing/2014/main" val="1939329897"/>
                    </a:ext>
                  </a:extLst>
                </a:gridCol>
                <a:gridCol w="1287662">
                  <a:extLst>
                    <a:ext uri="{9D8B030D-6E8A-4147-A177-3AD203B41FA5}">
                      <a16:colId xmlns:a16="http://schemas.microsoft.com/office/drawing/2014/main" val="842404856"/>
                    </a:ext>
                  </a:extLst>
                </a:gridCol>
              </a:tblGrid>
              <a:tr h="3635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Metrics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0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MLR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0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Reg Tree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0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RF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0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GBM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0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err="1">
                          <a:solidFill>
                            <a:schemeClr val="bg1"/>
                          </a:solidFill>
                          <a:effectLst/>
                        </a:rPr>
                        <a:t>XGBoost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0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err="1">
                          <a:solidFill>
                            <a:schemeClr val="bg1"/>
                          </a:solidFill>
                          <a:effectLst/>
                        </a:rPr>
                        <a:t>LightGBM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0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SVR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0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173677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rgbClr val="3399FF"/>
                          </a:solidFill>
                          <a:effectLst/>
                        </a:rPr>
                        <a:t>RMSE</a:t>
                      </a:r>
                      <a:endParaRPr lang="en-US" sz="1600" b="0" i="0" u="none" strike="noStrike">
                        <a:solidFill>
                          <a:srgbClr val="3399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rgbClr val="3399FF"/>
                          </a:solidFill>
                          <a:effectLst/>
                        </a:rPr>
                        <a:t>14.6702</a:t>
                      </a:r>
                      <a:endParaRPr lang="en-US" altLang="zh-CN" sz="1600" b="0" i="0" u="none" strike="noStrike">
                        <a:solidFill>
                          <a:srgbClr val="3399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rgbClr val="3399FF"/>
                          </a:solidFill>
                          <a:effectLst/>
                        </a:rPr>
                        <a:t>15.4257</a:t>
                      </a:r>
                      <a:endParaRPr lang="en-US" altLang="zh-CN" sz="1600" b="0" i="0" u="none" strike="noStrike">
                        <a:solidFill>
                          <a:srgbClr val="3399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rgbClr val="3399FF"/>
                          </a:solidFill>
                          <a:effectLst/>
                        </a:rPr>
                        <a:t>14.3540</a:t>
                      </a:r>
                      <a:endParaRPr lang="en-US" altLang="zh-CN" sz="1600" b="0" i="0" u="none" strike="noStrike">
                        <a:solidFill>
                          <a:srgbClr val="3399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rgbClr val="3399FF"/>
                          </a:solidFill>
                          <a:effectLst/>
                        </a:rPr>
                        <a:t>14.2936</a:t>
                      </a:r>
                      <a:endParaRPr lang="en-US" altLang="zh-CN" sz="1600" b="0" i="0" u="none" strike="noStrike">
                        <a:solidFill>
                          <a:srgbClr val="3399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rgbClr val="3399FF"/>
                          </a:solidFill>
                          <a:effectLst/>
                        </a:rPr>
                        <a:t>14.1853</a:t>
                      </a:r>
                      <a:endParaRPr lang="en-US" altLang="zh-CN" sz="1600" b="0" i="0" u="none" strike="noStrike">
                        <a:solidFill>
                          <a:srgbClr val="3399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rgbClr val="3399FF"/>
                          </a:solidFill>
                          <a:effectLst/>
                        </a:rPr>
                        <a:t>14.1674</a:t>
                      </a:r>
                      <a:endParaRPr lang="en-US" altLang="zh-CN" sz="1600" b="0" i="0" u="none" strike="noStrike">
                        <a:solidFill>
                          <a:srgbClr val="3399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rgbClr val="3399FF"/>
                          </a:solidFill>
                          <a:effectLst/>
                        </a:rPr>
                        <a:t>14.515</a:t>
                      </a:r>
                      <a:endParaRPr lang="en-US" altLang="zh-CN" sz="1600" b="0" i="0" u="none" strike="noStrike">
                        <a:solidFill>
                          <a:srgbClr val="3399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4772954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accent1"/>
                          </a:solidFill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accent1"/>
                          </a:solidFill>
                          <a:effectLst/>
                        </a:rPr>
                        <a:t>11.1544</a:t>
                      </a:r>
                      <a:endParaRPr lang="en-US" altLang="zh-CN" sz="1600" b="0" i="0" u="none" strike="noStrike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accent1"/>
                          </a:solidFill>
                          <a:effectLst/>
                        </a:rPr>
                        <a:t>11.806</a:t>
                      </a:r>
                      <a:endParaRPr lang="en-US" altLang="zh-CN" sz="1600" b="0" i="0" u="none" strike="noStrike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accent1"/>
                          </a:solidFill>
                          <a:effectLst/>
                        </a:rPr>
                        <a:t>10.9245</a:t>
                      </a:r>
                      <a:endParaRPr lang="en-US" altLang="zh-CN" sz="1600" b="0" i="0" u="none" strike="noStrike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accent1"/>
                          </a:solidFill>
                          <a:effectLst/>
                        </a:rPr>
                        <a:t>10.8546</a:t>
                      </a:r>
                      <a:endParaRPr lang="en-US" altLang="zh-CN" sz="1600" b="0" i="0" u="none" strike="noStrike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accent1"/>
                          </a:solidFill>
                          <a:effectLst/>
                        </a:rPr>
                        <a:t>10.7706</a:t>
                      </a:r>
                      <a:endParaRPr lang="en-US" altLang="zh-CN" sz="1600" b="0" i="0" u="none" strike="noStrike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accent1"/>
                          </a:solidFill>
                          <a:effectLst/>
                        </a:rPr>
                        <a:t>10.7548</a:t>
                      </a:r>
                      <a:endParaRPr lang="en-US" altLang="zh-CN" sz="1600" b="0" i="0" u="none" strike="noStrike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solidFill>
                            <a:schemeClr val="accent1"/>
                          </a:solidFill>
                          <a:effectLst/>
                        </a:rPr>
                        <a:t>10.9826</a:t>
                      </a:r>
                      <a:endParaRPr lang="en-US" altLang="zh-CN" sz="1600" b="0" i="0" u="none" strike="noStrike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38301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520E44-08F8-4570-1EF4-63411C24851A}"/>
              </a:ext>
            </a:extLst>
          </p:cNvPr>
          <p:cNvSpPr txBox="1"/>
          <p:nvPr/>
        </p:nvSpPr>
        <p:spPr>
          <a:xfrm>
            <a:off x="8438436" y="1464209"/>
            <a:ext cx="1633268" cy="1123542"/>
          </a:xfrm>
          <a:prstGeom prst="roundRect">
            <a:avLst/>
          </a:prstGeom>
          <a:solidFill>
            <a:srgbClr val="FFC000">
              <a:alpha val="10000"/>
            </a:srgbClr>
          </a:solidFill>
          <a:ln w="28575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AFAD2118-E48D-1251-55EA-74AB9EC401B8}"/>
              </a:ext>
            </a:extLst>
          </p:cNvPr>
          <p:cNvGraphicFramePr>
            <a:graphicFrameLocks/>
          </p:cNvGraphicFramePr>
          <p:nvPr/>
        </p:nvGraphicFramePr>
        <p:xfrm>
          <a:off x="765770" y="2610504"/>
          <a:ext cx="4898430" cy="3053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5CABCEC-CDD9-62DE-8EEA-79B55FDCB005}"/>
              </a:ext>
            </a:extLst>
          </p:cNvPr>
          <p:cNvSpPr txBox="1"/>
          <p:nvPr/>
        </p:nvSpPr>
        <p:spPr>
          <a:xfrm>
            <a:off x="6620462" y="3756351"/>
            <a:ext cx="1344991" cy="408623"/>
          </a:xfrm>
          <a:prstGeom prst="round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Accuracy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3DFD88-D44B-B47C-FAEF-24A794B37CFD}"/>
              </a:ext>
            </a:extLst>
          </p:cNvPr>
          <p:cNvSpPr txBox="1"/>
          <p:nvPr/>
        </p:nvSpPr>
        <p:spPr>
          <a:xfrm>
            <a:off x="6620462" y="4389111"/>
            <a:ext cx="1344991" cy="408623"/>
          </a:xfrm>
          <a:prstGeom prst="round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Efficiency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6615E7-C1D2-18B9-5074-CE08AA3C236E}"/>
              </a:ext>
            </a:extLst>
          </p:cNvPr>
          <p:cNvGrpSpPr/>
          <p:nvPr/>
        </p:nvGrpSpPr>
        <p:grpSpPr>
          <a:xfrm>
            <a:off x="9349560" y="4175047"/>
            <a:ext cx="2011498" cy="440518"/>
            <a:chOff x="8098759" y="4955030"/>
            <a:chExt cx="1706698" cy="3338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49B8C7-671B-A155-5494-1456F2354148}"/>
                </a:ext>
              </a:extLst>
            </p:cNvPr>
            <p:cNvSpPr txBox="1"/>
            <p:nvPr/>
          </p:nvSpPr>
          <p:spPr>
            <a:xfrm>
              <a:off x="8098759" y="4955030"/>
              <a:ext cx="1706698" cy="309638"/>
            </a:xfrm>
            <a:prstGeom prst="roundRect">
              <a:avLst/>
            </a:prstGeom>
            <a:solidFill>
              <a:schemeClr val="accent1"/>
            </a:solidFill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        </a:t>
              </a:r>
              <a:r>
                <a:rPr lang="en-US" altLang="zh-CN" b="1" err="1">
                  <a:solidFill>
                    <a:schemeClr val="bg1"/>
                  </a:solidFill>
                </a:rPr>
                <a:t>LightGBM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  <p:sp>
          <p:nvSpPr>
            <p:cNvPr id="22" name="Freeform 3738">
              <a:extLst>
                <a:ext uri="{FF2B5EF4-FFF2-40B4-BE49-F238E27FC236}">
                  <a16:creationId xmlns:a16="http://schemas.microsoft.com/office/drawing/2014/main" id="{CD6F4E3C-4ED0-C37E-004F-2A8D2EF5B9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3249" y="4985695"/>
              <a:ext cx="304346" cy="303142"/>
            </a:xfrm>
            <a:custGeom>
              <a:avLst/>
              <a:gdLst>
                <a:gd name="T0" fmla="*/ 491 w 566"/>
                <a:gd name="T1" fmla="*/ 0 h 659"/>
                <a:gd name="T2" fmla="*/ 491 w 566"/>
                <a:gd name="T3" fmla="*/ 27 h 659"/>
                <a:gd name="T4" fmla="*/ 479 w 566"/>
                <a:gd name="T5" fmla="*/ 38 h 659"/>
                <a:gd name="T6" fmla="*/ 450 w 566"/>
                <a:gd name="T7" fmla="*/ 38 h 659"/>
                <a:gd name="T8" fmla="*/ 450 w 566"/>
                <a:gd name="T9" fmla="*/ 0 h 659"/>
                <a:gd name="T10" fmla="*/ 115 w 566"/>
                <a:gd name="T11" fmla="*/ 0 h 659"/>
                <a:gd name="T12" fmla="*/ 115 w 566"/>
                <a:gd name="T13" fmla="*/ 38 h 659"/>
                <a:gd name="T14" fmla="*/ 87 w 566"/>
                <a:gd name="T15" fmla="*/ 38 h 659"/>
                <a:gd name="T16" fmla="*/ 75 w 566"/>
                <a:gd name="T17" fmla="*/ 27 h 659"/>
                <a:gd name="T18" fmla="*/ 75 w 566"/>
                <a:gd name="T19" fmla="*/ 0 h 659"/>
                <a:gd name="T20" fmla="*/ 0 w 566"/>
                <a:gd name="T21" fmla="*/ 0 h 659"/>
                <a:gd name="T22" fmla="*/ 0 w 566"/>
                <a:gd name="T23" fmla="*/ 64 h 659"/>
                <a:gd name="T24" fmla="*/ 75 w 566"/>
                <a:gd name="T25" fmla="*/ 245 h 659"/>
                <a:gd name="T26" fmla="*/ 155 w 566"/>
                <a:gd name="T27" fmla="*/ 275 h 659"/>
                <a:gd name="T28" fmla="*/ 255 w 566"/>
                <a:gd name="T29" fmla="*/ 332 h 659"/>
                <a:gd name="T30" fmla="*/ 255 w 566"/>
                <a:gd name="T31" fmla="*/ 391 h 659"/>
                <a:gd name="T32" fmla="*/ 238 w 566"/>
                <a:gd name="T33" fmla="*/ 414 h 659"/>
                <a:gd name="T34" fmla="*/ 238 w 566"/>
                <a:gd name="T35" fmla="*/ 430 h 659"/>
                <a:gd name="T36" fmla="*/ 255 w 566"/>
                <a:gd name="T37" fmla="*/ 452 h 659"/>
                <a:gd name="T38" fmla="*/ 255 w 566"/>
                <a:gd name="T39" fmla="*/ 499 h 659"/>
                <a:gd name="T40" fmla="*/ 238 w 566"/>
                <a:gd name="T41" fmla="*/ 522 h 659"/>
                <a:gd name="T42" fmla="*/ 238 w 566"/>
                <a:gd name="T43" fmla="*/ 538 h 659"/>
                <a:gd name="T44" fmla="*/ 255 w 566"/>
                <a:gd name="T45" fmla="*/ 560 h 659"/>
                <a:gd name="T46" fmla="*/ 255 w 566"/>
                <a:gd name="T47" fmla="*/ 571 h 659"/>
                <a:gd name="T48" fmla="*/ 221 w 566"/>
                <a:gd name="T49" fmla="*/ 622 h 659"/>
                <a:gd name="T50" fmla="*/ 165 w 566"/>
                <a:gd name="T51" fmla="*/ 659 h 659"/>
                <a:gd name="T52" fmla="*/ 399 w 566"/>
                <a:gd name="T53" fmla="*/ 659 h 659"/>
                <a:gd name="T54" fmla="*/ 367 w 566"/>
                <a:gd name="T55" fmla="*/ 628 h 659"/>
                <a:gd name="T56" fmla="*/ 310 w 566"/>
                <a:gd name="T57" fmla="*/ 571 h 659"/>
                <a:gd name="T58" fmla="*/ 310 w 566"/>
                <a:gd name="T59" fmla="*/ 560 h 659"/>
                <a:gd name="T60" fmla="*/ 327 w 566"/>
                <a:gd name="T61" fmla="*/ 538 h 659"/>
                <a:gd name="T62" fmla="*/ 327 w 566"/>
                <a:gd name="T63" fmla="*/ 522 h 659"/>
                <a:gd name="T64" fmla="*/ 310 w 566"/>
                <a:gd name="T65" fmla="*/ 499 h 659"/>
                <a:gd name="T66" fmla="*/ 310 w 566"/>
                <a:gd name="T67" fmla="*/ 452 h 659"/>
                <a:gd name="T68" fmla="*/ 327 w 566"/>
                <a:gd name="T69" fmla="*/ 430 h 659"/>
                <a:gd name="T70" fmla="*/ 327 w 566"/>
                <a:gd name="T71" fmla="*/ 414 h 659"/>
                <a:gd name="T72" fmla="*/ 310 w 566"/>
                <a:gd name="T73" fmla="*/ 391 h 659"/>
                <a:gd name="T74" fmla="*/ 310 w 566"/>
                <a:gd name="T75" fmla="*/ 332 h 659"/>
                <a:gd name="T76" fmla="*/ 410 w 566"/>
                <a:gd name="T77" fmla="*/ 275 h 659"/>
                <a:gd name="T78" fmla="*/ 491 w 566"/>
                <a:gd name="T79" fmla="*/ 245 h 659"/>
                <a:gd name="T80" fmla="*/ 566 w 566"/>
                <a:gd name="T81" fmla="*/ 64 h 659"/>
                <a:gd name="T82" fmla="*/ 566 w 566"/>
                <a:gd name="T83" fmla="*/ 0 h 659"/>
                <a:gd name="T84" fmla="*/ 491 w 566"/>
                <a:gd name="T85" fmla="*/ 0 h 659"/>
                <a:gd name="T86" fmla="*/ 50 w 566"/>
                <a:gd name="T87" fmla="*/ 173 h 659"/>
                <a:gd name="T88" fmla="*/ 27 w 566"/>
                <a:gd name="T89" fmla="*/ 28 h 659"/>
                <a:gd name="T90" fmla="*/ 49 w 566"/>
                <a:gd name="T91" fmla="*/ 28 h 659"/>
                <a:gd name="T92" fmla="*/ 77 w 566"/>
                <a:gd name="T93" fmla="*/ 67 h 659"/>
                <a:gd name="T94" fmla="*/ 115 w 566"/>
                <a:gd name="T95" fmla="*/ 67 h 659"/>
                <a:gd name="T96" fmla="*/ 115 w 566"/>
                <a:gd name="T97" fmla="*/ 167 h 659"/>
                <a:gd name="T98" fmla="*/ 133 w 566"/>
                <a:gd name="T99" fmla="*/ 243 h 659"/>
                <a:gd name="T100" fmla="*/ 50 w 566"/>
                <a:gd name="T101" fmla="*/ 173 h 659"/>
                <a:gd name="T102" fmla="*/ 516 w 566"/>
                <a:gd name="T103" fmla="*/ 173 h 659"/>
                <a:gd name="T104" fmla="*/ 431 w 566"/>
                <a:gd name="T105" fmla="*/ 243 h 659"/>
                <a:gd name="T106" fmla="*/ 450 w 566"/>
                <a:gd name="T107" fmla="*/ 167 h 659"/>
                <a:gd name="T108" fmla="*/ 450 w 566"/>
                <a:gd name="T109" fmla="*/ 67 h 659"/>
                <a:gd name="T110" fmla="*/ 489 w 566"/>
                <a:gd name="T111" fmla="*/ 67 h 659"/>
                <a:gd name="T112" fmla="*/ 517 w 566"/>
                <a:gd name="T113" fmla="*/ 28 h 659"/>
                <a:gd name="T114" fmla="*/ 539 w 566"/>
                <a:gd name="T115" fmla="*/ 28 h 659"/>
                <a:gd name="T116" fmla="*/ 516 w 566"/>
                <a:gd name="T117" fmla="*/ 173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6" h="659">
                  <a:moveTo>
                    <a:pt x="491" y="0"/>
                  </a:moveTo>
                  <a:cubicBezTo>
                    <a:pt x="491" y="0"/>
                    <a:pt x="491" y="18"/>
                    <a:pt x="491" y="27"/>
                  </a:cubicBezTo>
                  <a:cubicBezTo>
                    <a:pt x="491" y="36"/>
                    <a:pt x="485" y="38"/>
                    <a:pt x="479" y="38"/>
                  </a:cubicBezTo>
                  <a:cubicBezTo>
                    <a:pt x="474" y="38"/>
                    <a:pt x="455" y="38"/>
                    <a:pt x="450" y="38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08" y="38"/>
                    <a:pt x="92" y="38"/>
                    <a:pt x="87" y="38"/>
                  </a:cubicBezTo>
                  <a:cubicBezTo>
                    <a:pt x="81" y="38"/>
                    <a:pt x="75" y="36"/>
                    <a:pt x="75" y="27"/>
                  </a:cubicBezTo>
                  <a:cubicBezTo>
                    <a:pt x="75" y="18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4"/>
                    <a:pt x="0" y="64"/>
                  </a:cubicBezTo>
                  <a:cubicBezTo>
                    <a:pt x="0" y="130"/>
                    <a:pt x="16" y="204"/>
                    <a:pt x="75" y="245"/>
                  </a:cubicBezTo>
                  <a:cubicBezTo>
                    <a:pt x="105" y="266"/>
                    <a:pt x="134" y="273"/>
                    <a:pt x="155" y="275"/>
                  </a:cubicBezTo>
                  <a:cubicBezTo>
                    <a:pt x="180" y="304"/>
                    <a:pt x="215" y="325"/>
                    <a:pt x="255" y="332"/>
                  </a:cubicBezTo>
                  <a:cubicBezTo>
                    <a:pt x="255" y="391"/>
                    <a:pt x="255" y="391"/>
                    <a:pt x="255" y="391"/>
                  </a:cubicBezTo>
                  <a:cubicBezTo>
                    <a:pt x="245" y="394"/>
                    <a:pt x="238" y="403"/>
                    <a:pt x="238" y="414"/>
                  </a:cubicBezTo>
                  <a:cubicBezTo>
                    <a:pt x="238" y="430"/>
                    <a:pt x="238" y="430"/>
                    <a:pt x="238" y="430"/>
                  </a:cubicBezTo>
                  <a:cubicBezTo>
                    <a:pt x="238" y="440"/>
                    <a:pt x="245" y="449"/>
                    <a:pt x="255" y="452"/>
                  </a:cubicBezTo>
                  <a:cubicBezTo>
                    <a:pt x="255" y="499"/>
                    <a:pt x="255" y="499"/>
                    <a:pt x="255" y="499"/>
                  </a:cubicBezTo>
                  <a:cubicBezTo>
                    <a:pt x="245" y="502"/>
                    <a:pt x="238" y="511"/>
                    <a:pt x="238" y="522"/>
                  </a:cubicBezTo>
                  <a:cubicBezTo>
                    <a:pt x="238" y="538"/>
                    <a:pt x="238" y="538"/>
                    <a:pt x="238" y="538"/>
                  </a:cubicBezTo>
                  <a:cubicBezTo>
                    <a:pt x="238" y="548"/>
                    <a:pt x="245" y="557"/>
                    <a:pt x="255" y="560"/>
                  </a:cubicBezTo>
                  <a:cubicBezTo>
                    <a:pt x="255" y="571"/>
                    <a:pt x="255" y="571"/>
                    <a:pt x="255" y="571"/>
                  </a:cubicBezTo>
                  <a:cubicBezTo>
                    <a:pt x="255" y="600"/>
                    <a:pt x="231" y="616"/>
                    <a:pt x="221" y="622"/>
                  </a:cubicBezTo>
                  <a:cubicBezTo>
                    <a:pt x="201" y="634"/>
                    <a:pt x="165" y="621"/>
                    <a:pt x="165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32"/>
                    <a:pt x="367" y="628"/>
                  </a:cubicBezTo>
                  <a:cubicBezTo>
                    <a:pt x="340" y="625"/>
                    <a:pt x="310" y="606"/>
                    <a:pt x="310" y="571"/>
                  </a:cubicBezTo>
                  <a:cubicBezTo>
                    <a:pt x="310" y="560"/>
                    <a:pt x="310" y="560"/>
                    <a:pt x="310" y="560"/>
                  </a:cubicBezTo>
                  <a:cubicBezTo>
                    <a:pt x="320" y="557"/>
                    <a:pt x="327" y="548"/>
                    <a:pt x="327" y="538"/>
                  </a:cubicBezTo>
                  <a:cubicBezTo>
                    <a:pt x="327" y="522"/>
                    <a:pt x="327" y="522"/>
                    <a:pt x="327" y="522"/>
                  </a:cubicBezTo>
                  <a:cubicBezTo>
                    <a:pt x="327" y="511"/>
                    <a:pt x="320" y="502"/>
                    <a:pt x="310" y="499"/>
                  </a:cubicBezTo>
                  <a:cubicBezTo>
                    <a:pt x="310" y="452"/>
                    <a:pt x="310" y="452"/>
                    <a:pt x="310" y="452"/>
                  </a:cubicBezTo>
                  <a:cubicBezTo>
                    <a:pt x="320" y="449"/>
                    <a:pt x="327" y="440"/>
                    <a:pt x="327" y="430"/>
                  </a:cubicBezTo>
                  <a:cubicBezTo>
                    <a:pt x="327" y="414"/>
                    <a:pt x="327" y="414"/>
                    <a:pt x="327" y="414"/>
                  </a:cubicBezTo>
                  <a:cubicBezTo>
                    <a:pt x="327" y="403"/>
                    <a:pt x="320" y="394"/>
                    <a:pt x="310" y="39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50" y="325"/>
                    <a:pt x="385" y="304"/>
                    <a:pt x="410" y="275"/>
                  </a:cubicBezTo>
                  <a:cubicBezTo>
                    <a:pt x="430" y="273"/>
                    <a:pt x="460" y="266"/>
                    <a:pt x="491" y="245"/>
                  </a:cubicBezTo>
                  <a:cubicBezTo>
                    <a:pt x="550" y="204"/>
                    <a:pt x="566" y="130"/>
                    <a:pt x="566" y="64"/>
                  </a:cubicBezTo>
                  <a:cubicBezTo>
                    <a:pt x="566" y="44"/>
                    <a:pt x="566" y="0"/>
                    <a:pt x="566" y="0"/>
                  </a:cubicBezTo>
                  <a:lnTo>
                    <a:pt x="491" y="0"/>
                  </a:lnTo>
                  <a:close/>
                  <a:moveTo>
                    <a:pt x="50" y="173"/>
                  </a:moveTo>
                  <a:cubicBezTo>
                    <a:pt x="19" y="119"/>
                    <a:pt x="27" y="28"/>
                    <a:pt x="27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56"/>
                    <a:pt x="64" y="67"/>
                    <a:pt x="77" y="67"/>
                  </a:cubicBezTo>
                  <a:cubicBezTo>
                    <a:pt x="87" y="67"/>
                    <a:pt x="108" y="67"/>
                    <a:pt x="115" y="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94"/>
                    <a:pt x="122" y="220"/>
                    <a:pt x="133" y="243"/>
                  </a:cubicBezTo>
                  <a:cubicBezTo>
                    <a:pt x="111" y="237"/>
                    <a:pt x="76" y="219"/>
                    <a:pt x="50" y="173"/>
                  </a:cubicBezTo>
                  <a:close/>
                  <a:moveTo>
                    <a:pt x="516" y="173"/>
                  </a:moveTo>
                  <a:cubicBezTo>
                    <a:pt x="489" y="220"/>
                    <a:pt x="454" y="238"/>
                    <a:pt x="431" y="243"/>
                  </a:cubicBezTo>
                  <a:cubicBezTo>
                    <a:pt x="443" y="220"/>
                    <a:pt x="450" y="194"/>
                    <a:pt x="450" y="167"/>
                  </a:cubicBezTo>
                  <a:cubicBezTo>
                    <a:pt x="450" y="67"/>
                    <a:pt x="450" y="67"/>
                    <a:pt x="450" y="67"/>
                  </a:cubicBezTo>
                  <a:cubicBezTo>
                    <a:pt x="456" y="67"/>
                    <a:pt x="478" y="67"/>
                    <a:pt x="489" y="67"/>
                  </a:cubicBezTo>
                  <a:cubicBezTo>
                    <a:pt x="502" y="67"/>
                    <a:pt x="517" y="56"/>
                    <a:pt x="517" y="28"/>
                  </a:cubicBezTo>
                  <a:cubicBezTo>
                    <a:pt x="539" y="28"/>
                    <a:pt x="539" y="28"/>
                    <a:pt x="539" y="28"/>
                  </a:cubicBezTo>
                  <a:cubicBezTo>
                    <a:pt x="539" y="28"/>
                    <a:pt x="547" y="119"/>
                    <a:pt x="516" y="1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B8D8DD-AEAA-8146-12DF-BDA7DB0B9C54}"/>
              </a:ext>
            </a:extLst>
          </p:cNvPr>
          <p:cNvCxnSpPr>
            <a:cxnSpLocks/>
          </p:cNvCxnSpPr>
          <p:nvPr/>
        </p:nvCxnSpPr>
        <p:spPr>
          <a:xfrm>
            <a:off x="8229600" y="4292272"/>
            <a:ext cx="929341" cy="0"/>
          </a:xfrm>
          <a:prstGeom prst="straightConnector1">
            <a:avLst/>
          </a:prstGeom>
          <a:ln w="57150">
            <a:solidFill>
              <a:schemeClr val="accent1">
                <a:alpha val="55000"/>
              </a:schemeClr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2876C0-1D0E-1734-CBD6-7F672C82211F}"/>
              </a:ext>
            </a:extLst>
          </p:cNvPr>
          <p:cNvSpPr txBox="1"/>
          <p:nvPr/>
        </p:nvSpPr>
        <p:spPr>
          <a:xfrm>
            <a:off x="10994571" y="6531429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898989"/>
                </a:solidFill>
              </a:rPr>
              <a:t>13</a:t>
            </a:r>
            <a:endParaRPr lang="en-US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32A107-DBEF-4C79-1511-9326FBBE9395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7" name="Content Placeholder 18">
              <a:extLst>
                <a:ext uri="{FF2B5EF4-FFF2-40B4-BE49-F238E27FC236}">
                  <a16:creationId xmlns:a16="http://schemas.microsoft.com/office/drawing/2014/main" id="{B257A536-A9CB-0DE6-91C4-3EDEF35BE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10" name="Content Placeholder 18">
              <a:extLst>
                <a:ext uri="{FF2B5EF4-FFF2-40B4-BE49-F238E27FC236}">
                  <a16:creationId xmlns:a16="http://schemas.microsoft.com/office/drawing/2014/main" id="{F966C0A7-242A-0794-53BA-782B3E5091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27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D15A9-CC9A-DAF0-C4DC-A738D193E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1" b="1412"/>
          <a:stretch/>
        </p:blipFill>
        <p:spPr>
          <a:xfrm>
            <a:off x="-711" y="1807810"/>
            <a:ext cx="5873430" cy="3174217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633B44-11E1-4A02-3F88-9C90AFAF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021" y="1811221"/>
            <a:ext cx="5790265" cy="3292503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2F32000-F38C-9DD7-44E0-D733E2BB61CD}"/>
              </a:ext>
            </a:extLst>
          </p:cNvPr>
          <p:cNvGrpSpPr/>
          <p:nvPr/>
        </p:nvGrpSpPr>
        <p:grpSpPr>
          <a:xfrm>
            <a:off x="0" y="6508658"/>
            <a:ext cx="9547411" cy="349340"/>
            <a:chOff x="771837" y="2209800"/>
            <a:chExt cx="9545643" cy="1062842"/>
          </a:xfrm>
        </p:grpSpPr>
        <p:sp>
          <p:nvSpPr>
            <p:cNvPr id="5" name="Chevron 15">
              <a:extLst>
                <a:ext uri="{FF2B5EF4-FFF2-40B4-BE49-F238E27FC236}">
                  <a16:creationId xmlns:a16="http://schemas.microsoft.com/office/drawing/2014/main" id="{FEE81105-787D-95CC-5D58-6323F1FBE58B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7E2EAA17-7047-3CCD-C40D-9428A98A9470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7" name="Chevron 15">
              <a:extLst>
                <a:ext uri="{FF2B5EF4-FFF2-40B4-BE49-F238E27FC236}">
                  <a16:creationId xmlns:a16="http://schemas.microsoft.com/office/drawing/2014/main" id="{9D7FE0DB-D9D0-867A-E045-2963BFE31281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Approach </a:t>
              </a:r>
            </a:p>
          </p:txBody>
        </p:sp>
        <p:sp>
          <p:nvSpPr>
            <p:cNvPr id="18" name="Chevron 15">
              <a:extLst>
                <a:ext uri="{FF2B5EF4-FFF2-40B4-BE49-F238E27FC236}">
                  <a16:creationId xmlns:a16="http://schemas.microsoft.com/office/drawing/2014/main" id="{820AEFAC-8F46-01A4-C702-C204F7761F10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accent4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Results</a:t>
              </a:r>
              <a:r>
                <a:rPr lang="en-US" sz="1600" b="1"/>
                <a:t> </a:t>
              </a:r>
              <a:endParaRPr lang="en-US" b="1"/>
            </a:p>
          </p:txBody>
        </p:sp>
      </p:grpSp>
      <p:sp>
        <p:nvSpPr>
          <p:cNvPr id="19" name="Chevron 15">
            <a:extLst>
              <a:ext uri="{FF2B5EF4-FFF2-40B4-BE49-F238E27FC236}">
                <a16:creationId xmlns:a16="http://schemas.microsoft.com/office/drawing/2014/main" id="{3C581D98-3D48-C96D-2B9D-F69B94316E75}"/>
              </a:ext>
            </a:extLst>
          </p:cNvPr>
          <p:cNvSpPr/>
          <p:nvPr/>
        </p:nvSpPr>
        <p:spPr>
          <a:xfrm>
            <a:off x="9074274" y="6505464"/>
            <a:ext cx="3418044" cy="348258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7E1149-D95D-4B26-D772-2C80DF7DBFB7}"/>
              </a:ext>
            </a:extLst>
          </p:cNvPr>
          <p:cNvSpPr txBox="1">
            <a:spLocks/>
          </p:cNvSpPr>
          <p:nvPr/>
        </p:nvSpPr>
        <p:spPr>
          <a:xfrm>
            <a:off x="839788" y="-370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/>
              <a:t>Model Evaluation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712680-966B-39E7-ED19-6DED13C4D096}"/>
              </a:ext>
            </a:extLst>
          </p:cNvPr>
          <p:cNvSpPr/>
          <p:nvPr/>
        </p:nvSpPr>
        <p:spPr>
          <a:xfrm>
            <a:off x="717712" y="3151781"/>
            <a:ext cx="1872388" cy="1216353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25400">
            <a:solidFill>
              <a:schemeClr val="accent1">
                <a:alpha val="5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B2A22D-9921-78CA-D964-0D4D67FE8288}"/>
              </a:ext>
            </a:extLst>
          </p:cNvPr>
          <p:cNvCxnSpPr>
            <a:cxnSpLocks/>
          </p:cNvCxnSpPr>
          <p:nvPr/>
        </p:nvCxnSpPr>
        <p:spPr>
          <a:xfrm flipH="1">
            <a:off x="907371" y="1435403"/>
            <a:ext cx="1470281" cy="1675934"/>
          </a:xfrm>
          <a:prstGeom prst="line">
            <a:avLst/>
          </a:prstGeom>
          <a:ln w="38100">
            <a:solidFill>
              <a:schemeClr val="accent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242D33-86B9-BE5E-A2A0-8070780F8BA9}"/>
              </a:ext>
            </a:extLst>
          </p:cNvPr>
          <p:cNvCxnSpPr>
            <a:cxnSpLocks/>
          </p:cNvCxnSpPr>
          <p:nvPr/>
        </p:nvCxnSpPr>
        <p:spPr>
          <a:xfrm flipH="1">
            <a:off x="2579214" y="3195324"/>
            <a:ext cx="2198103" cy="1118561"/>
          </a:xfrm>
          <a:prstGeom prst="line">
            <a:avLst/>
          </a:prstGeom>
          <a:ln w="38100">
            <a:solidFill>
              <a:schemeClr val="accent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E7B6B87-6711-5D42-DDC1-A64BA25D0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031" y="1011677"/>
            <a:ext cx="3304122" cy="2148243"/>
          </a:xfrm>
          <a:prstGeom prst="roundRect">
            <a:avLst/>
          </a:prstGeom>
          <a:ln w="38100">
            <a:solidFill>
              <a:schemeClr val="accent1">
                <a:alpha val="55000"/>
              </a:schemeClr>
            </a:solidFill>
            <a:prstDash val="dash"/>
          </a:ln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F187E48-E9CD-8D22-801F-32466E433A61}"/>
              </a:ext>
            </a:extLst>
          </p:cNvPr>
          <p:cNvSpPr/>
          <p:nvPr/>
        </p:nvSpPr>
        <p:spPr>
          <a:xfrm>
            <a:off x="6635737" y="2261640"/>
            <a:ext cx="1832728" cy="1139327"/>
          </a:xfrm>
          <a:prstGeom prst="roundRect">
            <a:avLst/>
          </a:prstGeom>
          <a:solidFill>
            <a:srgbClr val="FFC000">
              <a:alpha val="10000"/>
            </a:srgbClr>
          </a:solidFill>
          <a:ln w="25400">
            <a:solidFill>
              <a:srgbClr val="FFC000">
                <a:alpha val="55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16DB87-F64E-21A8-9F16-E71F460F7FF4}"/>
              </a:ext>
            </a:extLst>
          </p:cNvPr>
          <p:cNvGrpSpPr/>
          <p:nvPr/>
        </p:nvGrpSpPr>
        <p:grpSpPr>
          <a:xfrm>
            <a:off x="6782569" y="2273795"/>
            <a:ext cx="4216560" cy="3451520"/>
            <a:chOff x="6893405" y="1905000"/>
            <a:chExt cx="4216560" cy="345152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C827DF8-2DC1-5F5D-D470-87C0EF70BCAC}"/>
                </a:ext>
              </a:extLst>
            </p:cNvPr>
            <p:cNvCxnSpPr>
              <a:cxnSpLocks/>
            </p:cNvCxnSpPr>
            <p:nvPr/>
          </p:nvCxnSpPr>
          <p:spPr>
            <a:xfrm>
              <a:off x="6893405" y="3045696"/>
              <a:ext cx="1101573" cy="2102037"/>
            </a:xfrm>
            <a:prstGeom prst="line">
              <a:avLst/>
            </a:prstGeom>
            <a:ln w="38100">
              <a:solidFill>
                <a:srgbClr val="FFC000">
                  <a:alpha val="5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AA2B30-FC3C-2D7E-A3DE-CC582BFCBBA0}"/>
                </a:ext>
              </a:extLst>
            </p:cNvPr>
            <p:cNvCxnSpPr>
              <a:cxnSpLocks/>
            </p:cNvCxnSpPr>
            <p:nvPr/>
          </p:nvCxnSpPr>
          <p:spPr>
            <a:xfrm>
              <a:off x="8522894" y="1905000"/>
              <a:ext cx="2376441" cy="1380750"/>
            </a:xfrm>
            <a:prstGeom prst="line">
              <a:avLst/>
            </a:prstGeom>
            <a:ln w="38100">
              <a:solidFill>
                <a:srgbClr val="FFC000">
                  <a:alpha val="5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01B0C1B-E6C7-AEEE-C45B-550BCEB08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74"/>
            <a:stretch/>
          </p:blipFill>
          <p:spPr>
            <a:xfrm>
              <a:off x="7994978" y="3308805"/>
              <a:ext cx="3114987" cy="2047715"/>
            </a:xfrm>
            <a:prstGeom prst="roundRect">
              <a:avLst/>
            </a:prstGeom>
            <a:ln w="38100">
              <a:solidFill>
                <a:srgbClr val="FFC000">
                  <a:alpha val="55000"/>
                </a:srgbClr>
              </a:solidFill>
              <a:prstDash val="dash"/>
            </a:ln>
          </p:spPr>
        </p:pic>
      </p:grpSp>
      <p:sp>
        <p:nvSpPr>
          <p:cNvPr id="42" name="Rectangle: Diagonal Corners Snipped 41">
            <a:extLst>
              <a:ext uri="{FF2B5EF4-FFF2-40B4-BE49-F238E27FC236}">
                <a16:creationId xmlns:a16="http://schemas.microsoft.com/office/drawing/2014/main" id="{E0FF1803-05FE-0379-ED02-78DA5C359D33}"/>
              </a:ext>
            </a:extLst>
          </p:cNvPr>
          <p:cNvSpPr/>
          <p:nvPr/>
        </p:nvSpPr>
        <p:spPr>
          <a:xfrm>
            <a:off x="4413920" y="4981798"/>
            <a:ext cx="2906701" cy="1347654"/>
          </a:xfrm>
          <a:prstGeom prst="snip2Diag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prstDash val="lgDash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/>
              <a:t>More effective at predicting longer delivery duration </a:t>
            </a:r>
            <a:r>
              <a:rPr lang="en-US" altLang="zh-CN" b="1"/>
              <a:t>in top 40% </a:t>
            </a:r>
            <a:r>
              <a:rPr lang="en-US" altLang="zh-CN"/>
              <a:t>of cases than random chance.</a:t>
            </a:r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CC0D1-F53F-A0EE-93EF-C20547B408EF}"/>
              </a:ext>
            </a:extLst>
          </p:cNvPr>
          <p:cNvSpPr txBox="1"/>
          <p:nvPr/>
        </p:nvSpPr>
        <p:spPr>
          <a:xfrm>
            <a:off x="11000014" y="654231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898989"/>
                </a:solidFill>
              </a:rPr>
              <a:t>14</a:t>
            </a:r>
            <a:endParaRPr lang="en-US" b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B9EB1-2DB6-52B9-9117-E82EF9B482C2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8" name="Content Placeholder 18">
              <a:extLst>
                <a:ext uri="{FF2B5EF4-FFF2-40B4-BE49-F238E27FC236}">
                  <a16:creationId xmlns:a16="http://schemas.microsoft.com/office/drawing/2014/main" id="{FB6C852C-105A-38EB-15F7-7AC56A5E5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9" name="Content Placeholder 18">
              <a:extLst>
                <a:ext uri="{FF2B5EF4-FFF2-40B4-BE49-F238E27FC236}">
                  <a16:creationId xmlns:a16="http://schemas.microsoft.com/office/drawing/2014/main" id="{F29A2FE3-FC02-B38C-29F1-AD22ED571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28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6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F32000-F38C-9DD7-44E0-D733E2BB61CD}"/>
              </a:ext>
            </a:extLst>
          </p:cNvPr>
          <p:cNvGrpSpPr/>
          <p:nvPr/>
        </p:nvGrpSpPr>
        <p:grpSpPr>
          <a:xfrm>
            <a:off x="0" y="6505175"/>
            <a:ext cx="9547411" cy="352823"/>
            <a:chOff x="771837" y="2209800"/>
            <a:chExt cx="9545643" cy="1062842"/>
          </a:xfrm>
        </p:grpSpPr>
        <p:sp>
          <p:nvSpPr>
            <p:cNvPr id="5" name="Chevron 15">
              <a:extLst>
                <a:ext uri="{FF2B5EF4-FFF2-40B4-BE49-F238E27FC236}">
                  <a16:creationId xmlns:a16="http://schemas.microsoft.com/office/drawing/2014/main" id="{FEE81105-787D-95CC-5D58-6323F1FBE58B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7E2EAA17-7047-3CCD-C40D-9428A98A9470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7" name="Chevron 15">
              <a:extLst>
                <a:ext uri="{FF2B5EF4-FFF2-40B4-BE49-F238E27FC236}">
                  <a16:creationId xmlns:a16="http://schemas.microsoft.com/office/drawing/2014/main" id="{9D7FE0DB-D9D0-867A-E045-2963BFE31281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Approach </a:t>
              </a:r>
            </a:p>
          </p:txBody>
        </p:sp>
        <p:sp>
          <p:nvSpPr>
            <p:cNvPr id="18" name="Chevron 15">
              <a:extLst>
                <a:ext uri="{FF2B5EF4-FFF2-40B4-BE49-F238E27FC236}">
                  <a16:creationId xmlns:a16="http://schemas.microsoft.com/office/drawing/2014/main" id="{820AEFAC-8F46-01A4-C702-C204F7761F10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accent4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Results</a:t>
              </a:r>
              <a:r>
                <a:rPr lang="en-US" sz="2800" b="1"/>
                <a:t> </a:t>
              </a:r>
            </a:p>
          </p:txBody>
        </p:sp>
      </p:grpSp>
      <p:sp>
        <p:nvSpPr>
          <p:cNvPr id="19" name="Chevron 15">
            <a:extLst>
              <a:ext uri="{FF2B5EF4-FFF2-40B4-BE49-F238E27FC236}">
                <a16:creationId xmlns:a16="http://schemas.microsoft.com/office/drawing/2014/main" id="{3C581D98-3D48-C96D-2B9D-F69B94316E75}"/>
              </a:ext>
            </a:extLst>
          </p:cNvPr>
          <p:cNvSpPr/>
          <p:nvPr/>
        </p:nvSpPr>
        <p:spPr>
          <a:xfrm>
            <a:off x="9074274" y="6501981"/>
            <a:ext cx="3418044" cy="351741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4769B1-A86D-B3AA-E7C2-B15BFA4620A9}"/>
              </a:ext>
            </a:extLst>
          </p:cNvPr>
          <p:cNvSpPr txBox="1">
            <a:spLocks/>
          </p:cNvSpPr>
          <p:nvPr/>
        </p:nvSpPr>
        <p:spPr>
          <a:xfrm>
            <a:off x="839788" y="-3582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/>
              <a:t>Key</a:t>
            </a:r>
            <a:r>
              <a:rPr lang="en-US" sz="4000" b="1"/>
              <a:t> Factors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F65CA-DDD6-ACAD-02EE-EE6730533246}"/>
              </a:ext>
            </a:extLst>
          </p:cNvPr>
          <p:cNvSpPr txBox="1"/>
          <p:nvPr/>
        </p:nvSpPr>
        <p:spPr>
          <a:xfrm>
            <a:off x="10994571" y="654231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898989"/>
                </a:solidFill>
              </a:rPr>
              <a:t>15</a:t>
            </a:r>
            <a:endParaRPr lang="en-US" b="1"/>
          </a:p>
        </p:txBody>
      </p:sp>
      <p:pic>
        <p:nvPicPr>
          <p:cNvPr id="12" name="Picture 11" descr="A graph with numbers and text&#10;&#10;Description automatically generated">
            <a:extLst>
              <a:ext uri="{FF2B5EF4-FFF2-40B4-BE49-F238E27FC236}">
                <a16:creationId xmlns:a16="http://schemas.microsoft.com/office/drawing/2014/main" id="{1832562F-2798-3FE5-AEAE-32EAEA5B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634" y="809018"/>
            <a:ext cx="8850383" cy="54916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DAB498B-7601-3D58-B249-C48FAF705E31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4" name="Content Placeholder 18">
              <a:extLst>
                <a:ext uri="{FF2B5EF4-FFF2-40B4-BE49-F238E27FC236}">
                  <a16:creationId xmlns:a16="http://schemas.microsoft.com/office/drawing/2014/main" id="{0B86FFAD-B869-5A27-D0CE-CCF769032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8" name="Content Placeholder 18">
              <a:extLst>
                <a:ext uri="{FF2B5EF4-FFF2-40B4-BE49-F238E27FC236}">
                  <a16:creationId xmlns:a16="http://schemas.microsoft.com/office/drawing/2014/main" id="{860E357D-0332-95B2-64BD-6AE9113A81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  <p:pic>
        <p:nvPicPr>
          <p:cNvPr id="9" name="Picture 8" descr="A graph with numbers and text&#10;&#10;Description automatically generated">
            <a:extLst>
              <a:ext uri="{FF2B5EF4-FFF2-40B4-BE49-F238E27FC236}">
                <a16:creationId xmlns:a16="http://schemas.microsoft.com/office/drawing/2014/main" id="{E557D4EE-01B8-76D2-98FF-3CD65C26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400" y="1530241"/>
            <a:ext cx="8723085" cy="429826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D43A5C-5CDF-B532-5B69-40FC0C336950}"/>
              </a:ext>
            </a:extLst>
          </p:cNvPr>
          <p:cNvSpPr/>
          <p:nvPr/>
        </p:nvSpPr>
        <p:spPr>
          <a:xfrm>
            <a:off x="246742" y="2438399"/>
            <a:ext cx="3962399" cy="22351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1">
              <a:latin typeface="Times New Roman"/>
              <a:cs typeface="Times New Roman"/>
            </a:endParaRPr>
          </a:p>
          <a:p>
            <a:pPr algn="ctr"/>
            <a:r>
              <a:rPr lang="en-US" sz="2000" b="1">
                <a:latin typeface="Times New Roman"/>
                <a:cs typeface="Times New Roman"/>
              </a:rPr>
              <a:t>Five most significant factors impacting the total delivery duration are </a:t>
            </a:r>
            <a:r>
              <a:rPr lang="en-US" sz="2000">
                <a:latin typeface="Times New Roman"/>
                <a:cs typeface="Times New Roman"/>
              </a:rPr>
              <a:t>Estimate Non-Preparation Duration, Busy Dashers Ratio, Total Outstanding Order, Subtotal, and Time Peak</a:t>
            </a:r>
            <a:endParaRPr lang="en-US"/>
          </a:p>
          <a:p>
            <a:pPr algn="ctr"/>
            <a:endParaRPr lang="en-US" sz="2000">
              <a:latin typeface="Times New Roman"/>
              <a:cs typeface="Times New Roman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08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F32000-F38C-9DD7-44E0-D733E2BB61CD}"/>
              </a:ext>
            </a:extLst>
          </p:cNvPr>
          <p:cNvGrpSpPr/>
          <p:nvPr/>
        </p:nvGrpSpPr>
        <p:grpSpPr>
          <a:xfrm>
            <a:off x="0" y="6516931"/>
            <a:ext cx="9547411" cy="341067"/>
            <a:chOff x="771837" y="2209800"/>
            <a:chExt cx="9545643" cy="1062842"/>
          </a:xfrm>
        </p:grpSpPr>
        <p:sp>
          <p:nvSpPr>
            <p:cNvPr id="5" name="Chevron 15">
              <a:extLst>
                <a:ext uri="{FF2B5EF4-FFF2-40B4-BE49-F238E27FC236}">
                  <a16:creationId xmlns:a16="http://schemas.microsoft.com/office/drawing/2014/main" id="{FEE81105-787D-95CC-5D58-6323F1FBE58B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7E2EAA17-7047-3CCD-C40D-9428A98A9470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7" name="Chevron 15">
              <a:extLst>
                <a:ext uri="{FF2B5EF4-FFF2-40B4-BE49-F238E27FC236}">
                  <a16:creationId xmlns:a16="http://schemas.microsoft.com/office/drawing/2014/main" id="{9D7FE0DB-D9D0-867A-E045-2963BFE31281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Approach </a:t>
              </a:r>
            </a:p>
          </p:txBody>
        </p:sp>
        <p:sp>
          <p:nvSpPr>
            <p:cNvPr id="18" name="Chevron 15">
              <a:extLst>
                <a:ext uri="{FF2B5EF4-FFF2-40B4-BE49-F238E27FC236}">
                  <a16:creationId xmlns:a16="http://schemas.microsoft.com/office/drawing/2014/main" id="{820AEFAC-8F46-01A4-C702-C204F7761F10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accent4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Results</a:t>
              </a:r>
              <a:r>
                <a:rPr lang="en-US" sz="2800" b="1"/>
                <a:t> </a:t>
              </a:r>
            </a:p>
          </p:txBody>
        </p:sp>
      </p:grpSp>
      <p:sp>
        <p:nvSpPr>
          <p:cNvPr id="19" name="Chevron 15">
            <a:extLst>
              <a:ext uri="{FF2B5EF4-FFF2-40B4-BE49-F238E27FC236}">
                <a16:creationId xmlns:a16="http://schemas.microsoft.com/office/drawing/2014/main" id="{3C581D98-3D48-C96D-2B9D-F69B94316E75}"/>
              </a:ext>
            </a:extLst>
          </p:cNvPr>
          <p:cNvSpPr/>
          <p:nvPr/>
        </p:nvSpPr>
        <p:spPr>
          <a:xfrm>
            <a:off x="9074274" y="6513737"/>
            <a:ext cx="3418044" cy="339985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4769B1-A86D-B3AA-E7C2-B15BFA4620A9}"/>
              </a:ext>
            </a:extLst>
          </p:cNvPr>
          <p:cNvSpPr txBox="1">
            <a:spLocks/>
          </p:cNvSpPr>
          <p:nvPr/>
        </p:nvSpPr>
        <p:spPr>
          <a:xfrm>
            <a:off x="839788" y="-3582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ea typeface="+mj-lt"/>
                <a:cs typeface="+mj-lt"/>
              </a:rPr>
              <a:t>SHAP (</a:t>
            </a:r>
            <a:r>
              <a:rPr lang="en-US" sz="2800" b="1" err="1">
                <a:solidFill>
                  <a:srgbClr val="FF0000"/>
                </a:solidFill>
                <a:ea typeface="+mj-lt"/>
                <a:cs typeface="+mj-lt"/>
              </a:rPr>
              <a:t>SHapley</a:t>
            </a:r>
            <a:r>
              <a:rPr lang="en-US" sz="2800" b="1">
                <a:solidFill>
                  <a:srgbClr val="FF0000"/>
                </a:solidFill>
                <a:ea typeface="+mj-lt"/>
                <a:cs typeface="+mj-lt"/>
              </a:rPr>
              <a:t> Additive </a:t>
            </a:r>
            <a:r>
              <a:rPr lang="en-US" sz="2800" b="1" err="1">
                <a:solidFill>
                  <a:srgbClr val="FF0000"/>
                </a:solidFill>
                <a:ea typeface="+mj-lt"/>
                <a:cs typeface="+mj-lt"/>
              </a:rPr>
              <a:t>exPlanations</a:t>
            </a:r>
            <a:r>
              <a:rPr lang="en-US" sz="2800" b="1">
                <a:ea typeface="+mj-lt"/>
                <a:cs typeface="+mj-lt"/>
              </a:rPr>
              <a:t>) Value Analysis</a:t>
            </a:r>
            <a:endParaRPr lang="en-US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F65CA-DDD6-ACAD-02EE-EE6730533246}"/>
              </a:ext>
            </a:extLst>
          </p:cNvPr>
          <p:cNvSpPr txBox="1"/>
          <p:nvPr/>
        </p:nvSpPr>
        <p:spPr>
          <a:xfrm>
            <a:off x="11005457" y="654775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898989"/>
                </a:solidFill>
              </a:rPr>
              <a:t>16</a:t>
            </a:r>
            <a:endParaRPr lang="en-US" b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3FF934-9EC7-9B1B-7FD7-476C5BD399A3}"/>
              </a:ext>
            </a:extLst>
          </p:cNvPr>
          <p:cNvSpPr/>
          <p:nvPr/>
        </p:nvSpPr>
        <p:spPr>
          <a:xfrm>
            <a:off x="4641905" y="5103298"/>
            <a:ext cx="1202423" cy="30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D23193-7689-F7FA-55C9-A84CD57BCB13}"/>
              </a:ext>
            </a:extLst>
          </p:cNvPr>
          <p:cNvSpPr/>
          <p:nvPr/>
        </p:nvSpPr>
        <p:spPr>
          <a:xfrm>
            <a:off x="9074088" y="4998435"/>
            <a:ext cx="1202423" cy="412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ACFE9B-4D9F-5188-D159-CF2FE3DA95BB}"/>
              </a:ext>
            </a:extLst>
          </p:cNvPr>
          <p:cNvSpPr/>
          <p:nvPr/>
        </p:nvSpPr>
        <p:spPr>
          <a:xfrm>
            <a:off x="4467133" y="5830344"/>
            <a:ext cx="5075341" cy="328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8A34D8-E25A-5E91-8C87-53090BF14AD0}"/>
              </a:ext>
            </a:extLst>
          </p:cNvPr>
          <p:cNvSpPr/>
          <p:nvPr/>
        </p:nvSpPr>
        <p:spPr>
          <a:xfrm>
            <a:off x="11485921" y="5970160"/>
            <a:ext cx="692094" cy="216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55CA03-601A-748C-D000-22CBB93E2AA7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4" name="Content Placeholder 18">
              <a:extLst>
                <a:ext uri="{FF2B5EF4-FFF2-40B4-BE49-F238E27FC236}">
                  <a16:creationId xmlns:a16="http://schemas.microsoft.com/office/drawing/2014/main" id="{00F3EED4-BD77-E689-9215-203B6DC2A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9" name="Content Placeholder 18">
              <a:extLst>
                <a:ext uri="{FF2B5EF4-FFF2-40B4-BE49-F238E27FC236}">
                  <a16:creationId xmlns:a16="http://schemas.microsoft.com/office/drawing/2014/main" id="{B0E04F24-42AA-F95F-FA98-3703C9706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2ED9AB2-7B70-976C-6297-DA40033A3874}"/>
              </a:ext>
            </a:extLst>
          </p:cNvPr>
          <p:cNvSpPr/>
          <p:nvPr/>
        </p:nvSpPr>
        <p:spPr>
          <a:xfrm>
            <a:off x="3389586" y="2877206"/>
            <a:ext cx="367862" cy="126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2739D-492C-48FC-C3DB-94AC806C5666}"/>
              </a:ext>
            </a:extLst>
          </p:cNvPr>
          <p:cNvSpPr/>
          <p:nvPr/>
        </p:nvSpPr>
        <p:spPr>
          <a:xfrm>
            <a:off x="3534103" y="3021723"/>
            <a:ext cx="367862" cy="126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30410E57-8D8D-1613-2650-49EAAEC1D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888" y="664028"/>
            <a:ext cx="6927652" cy="55299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C13D75-CFB4-576E-84B3-C755353D142D}"/>
              </a:ext>
            </a:extLst>
          </p:cNvPr>
          <p:cNvSpPr/>
          <p:nvPr/>
        </p:nvSpPr>
        <p:spPr>
          <a:xfrm>
            <a:off x="4368800" y="5196114"/>
            <a:ext cx="2017484" cy="290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85 Other Features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BE5D5A-59D0-AB27-C5FA-FB0B071BB11B}"/>
              </a:ext>
            </a:extLst>
          </p:cNvPr>
          <p:cNvSpPr/>
          <p:nvPr/>
        </p:nvSpPr>
        <p:spPr>
          <a:xfrm>
            <a:off x="3875314" y="4709885"/>
            <a:ext cx="2532740" cy="304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14.4. = Max Item Price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A10127-D19D-A909-7DC2-ACECBB80B608}"/>
              </a:ext>
            </a:extLst>
          </p:cNvPr>
          <p:cNvSpPr/>
          <p:nvPr/>
        </p:nvSpPr>
        <p:spPr>
          <a:xfrm>
            <a:off x="3875313" y="4281713"/>
            <a:ext cx="2532740" cy="304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           0 = Market ID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AB28B6-CC55-42F8-941D-70070FECC54C}"/>
              </a:ext>
            </a:extLst>
          </p:cNvPr>
          <p:cNvSpPr/>
          <p:nvPr/>
        </p:nvSpPr>
        <p:spPr>
          <a:xfrm>
            <a:off x="3904341" y="3795484"/>
            <a:ext cx="2532740" cy="304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           35.72 = Subtotal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FE307D-F526-DBB6-AD9D-A3A84BDBB80D}"/>
              </a:ext>
            </a:extLst>
          </p:cNvPr>
          <p:cNvSpPr/>
          <p:nvPr/>
        </p:nvSpPr>
        <p:spPr>
          <a:xfrm>
            <a:off x="3693885" y="3425368"/>
            <a:ext cx="2714168" cy="290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           1 = Order Protocol 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3817D1-B25B-F140-A49D-D1063DFB660D}"/>
              </a:ext>
            </a:extLst>
          </p:cNvPr>
          <p:cNvSpPr/>
          <p:nvPr/>
        </p:nvSpPr>
        <p:spPr>
          <a:xfrm>
            <a:off x="3904341" y="3018970"/>
            <a:ext cx="2532740" cy="304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              1 = Time Peak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ADBDCA-A9ED-8138-8292-99CD89B3C1BF}"/>
              </a:ext>
            </a:extLst>
          </p:cNvPr>
          <p:cNvSpPr/>
          <p:nvPr/>
        </p:nvSpPr>
        <p:spPr>
          <a:xfrm>
            <a:off x="3904340" y="2569026"/>
            <a:ext cx="2532740" cy="304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                1 = Weekend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C682AD-2726-293C-D575-B772AA87525B}"/>
              </a:ext>
            </a:extLst>
          </p:cNvPr>
          <p:cNvSpPr/>
          <p:nvPr/>
        </p:nvSpPr>
        <p:spPr>
          <a:xfrm>
            <a:off x="2409368" y="2155368"/>
            <a:ext cx="4027711" cy="290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                97 = Total Outstanding Orders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FC34AD-C8ED-4C83-7490-91BD9544263A}"/>
              </a:ext>
            </a:extLst>
          </p:cNvPr>
          <p:cNvSpPr/>
          <p:nvPr/>
        </p:nvSpPr>
        <p:spPr>
          <a:xfrm>
            <a:off x="2409367" y="1712681"/>
            <a:ext cx="4027711" cy="290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                        1.0 = Busy Dashers Ratio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420CB5-8A47-EC9B-7E92-7DAE5197DBD0}"/>
              </a:ext>
            </a:extLst>
          </p:cNvPr>
          <p:cNvSpPr/>
          <p:nvPr/>
        </p:nvSpPr>
        <p:spPr>
          <a:xfrm>
            <a:off x="834566" y="1248223"/>
            <a:ext cx="5566225" cy="45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                        17.58 = Estimate Non-Preparation Duration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060176-3F04-8D0E-F9C9-54C5BE00C523}"/>
              </a:ext>
            </a:extLst>
          </p:cNvPr>
          <p:cNvSpPr/>
          <p:nvPr/>
        </p:nvSpPr>
        <p:spPr>
          <a:xfrm>
            <a:off x="5711371" y="5950856"/>
            <a:ext cx="3018969" cy="362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Base Value = E[f(X)] = 47.913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88A56C6-21FB-45E2-70D6-1CAB35A2EA43}"/>
              </a:ext>
            </a:extLst>
          </p:cNvPr>
          <p:cNvSpPr/>
          <p:nvPr/>
        </p:nvSpPr>
        <p:spPr>
          <a:xfrm>
            <a:off x="10174512" y="667656"/>
            <a:ext cx="2010227" cy="420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f(X) = 61.013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DEE3D0-7CC4-2B9B-7CEC-EB16260E71DB}"/>
              </a:ext>
            </a:extLst>
          </p:cNvPr>
          <p:cNvCxnSpPr/>
          <p:nvPr/>
        </p:nvCxnSpPr>
        <p:spPr>
          <a:xfrm flipH="1">
            <a:off x="11814628" y="965201"/>
            <a:ext cx="29028" cy="46518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25C062C-1503-EC21-3552-D5B8EE8C9876}"/>
              </a:ext>
            </a:extLst>
          </p:cNvPr>
          <p:cNvSpPr txBox="1"/>
          <p:nvPr/>
        </p:nvSpPr>
        <p:spPr>
          <a:xfrm rot="16200000">
            <a:off x="3178629" y="3323771"/>
            <a:ext cx="1451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ea typeface="+mn-lt"/>
                <a:cs typeface="+mn-lt"/>
              </a:rPr>
              <a:t>Features</a:t>
            </a:r>
            <a:endParaRPr lang="en-US"/>
          </a:p>
        </p:txBody>
      </p:sp>
      <p:sp>
        <p:nvSpPr>
          <p:cNvPr id="12" name="TextBox 44">
            <a:extLst>
              <a:ext uri="{FF2B5EF4-FFF2-40B4-BE49-F238E27FC236}">
                <a16:creationId xmlns:a16="http://schemas.microsoft.com/office/drawing/2014/main" id="{E78FF158-C900-AE68-A32B-07936CBF966B}"/>
              </a:ext>
            </a:extLst>
          </p:cNvPr>
          <p:cNvSpPr txBox="1"/>
          <p:nvPr/>
        </p:nvSpPr>
        <p:spPr>
          <a:xfrm>
            <a:off x="5065487" y="674915"/>
            <a:ext cx="537028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Waterfall Plot: Significant Features 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DAE96A-B58C-C2C6-911C-30A35FD8F762}"/>
              </a:ext>
            </a:extLst>
          </p:cNvPr>
          <p:cNvSpPr/>
          <p:nvPr/>
        </p:nvSpPr>
        <p:spPr>
          <a:xfrm>
            <a:off x="78013" y="1959428"/>
            <a:ext cx="3309257" cy="152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ea typeface="+mn-lt"/>
              <a:cs typeface="+mn-lt"/>
            </a:endParaRPr>
          </a:p>
          <a:p>
            <a:pPr algn="ctr"/>
            <a:r>
              <a:rPr lang="en-US" sz="1600">
                <a:ea typeface="+mn-lt"/>
                <a:cs typeface="+mn-lt"/>
              </a:rPr>
              <a:t>The Average Predicted Total Delivery Duration across 81,776 order records is 47.913 minutes. </a:t>
            </a:r>
            <a:endParaRPr lang="en-US" sz="1600"/>
          </a:p>
          <a:p>
            <a:pPr algn="ctr"/>
            <a:r>
              <a:rPr lang="en-US" sz="1600">
                <a:ea typeface="+mn-lt"/>
                <a:cs typeface="+mn-lt"/>
              </a:rPr>
              <a:t>Predicted Total Delivery Time for a particular order record is 61.013 mins.</a:t>
            </a:r>
            <a:endParaRPr lang="en-US" sz="1600"/>
          </a:p>
          <a:p>
            <a:pPr algn="ctr"/>
            <a:endParaRPr lang="en-US" sz="16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4F157D-F632-E288-D129-D9F5FD170350}"/>
              </a:ext>
            </a:extLst>
          </p:cNvPr>
          <p:cNvSpPr/>
          <p:nvPr/>
        </p:nvSpPr>
        <p:spPr>
          <a:xfrm>
            <a:off x="84818" y="3982356"/>
            <a:ext cx="3304267" cy="18741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For every minute increase in Non-Preparation Duration, the total delivery duration until customers receive their order will be 4.26 minutes longer.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65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F32000-F38C-9DD7-44E0-D733E2BB61CD}"/>
              </a:ext>
            </a:extLst>
          </p:cNvPr>
          <p:cNvGrpSpPr/>
          <p:nvPr/>
        </p:nvGrpSpPr>
        <p:grpSpPr>
          <a:xfrm>
            <a:off x="0" y="6505801"/>
            <a:ext cx="9547412" cy="352197"/>
            <a:chOff x="771837" y="2209800"/>
            <a:chExt cx="9545643" cy="1062842"/>
          </a:xfrm>
        </p:grpSpPr>
        <p:sp>
          <p:nvSpPr>
            <p:cNvPr id="5" name="Chevron 15">
              <a:extLst>
                <a:ext uri="{FF2B5EF4-FFF2-40B4-BE49-F238E27FC236}">
                  <a16:creationId xmlns:a16="http://schemas.microsoft.com/office/drawing/2014/main" id="{FEE81105-787D-95CC-5D58-6323F1FBE58B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7E2EAA17-7047-3CCD-C40D-9428A98A9470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7" name="Chevron 15">
              <a:extLst>
                <a:ext uri="{FF2B5EF4-FFF2-40B4-BE49-F238E27FC236}">
                  <a16:creationId xmlns:a16="http://schemas.microsoft.com/office/drawing/2014/main" id="{9D7FE0DB-D9D0-867A-E045-2963BFE31281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Approach </a:t>
              </a:r>
            </a:p>
          </p:txBody>
        </p:sp>
        <p:sp>
          <p:nvSpPr>
            <p:cNvPr id="18" name="Chevron 15">
              <a:extLst>
                <a:ext uri="{FF2B5EF4-FFF2-40B4-BE49-F238E27FC236}">
                  <a16:creationId xmlns:a16="http://schemas.microsoft.com/office/drawing/2014/main" id="{820AEFAC-8F46-01A4-C702-C204F7761F10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accent4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Results </a:t>
              </a:r>
              <a:endParaRPr lang="en-US" sz="2800" b="1"/>
            </a:p>
          </p:txBody>
        </p:sp>
      </p:grpSp>
      <p:sp>
        <p:nvSpPr>
          <p:cNvPr id="19" name="Chevron 15">
            <a:extLst>
              <a:ext uri="{FF2B5EF4-FFF2-40B4-BE49-F238E27FC236}">
                <a16:creationId xmlns:a16="http://schemas.microsoft.com/office/drawing/2014/main" id="{3C581D98-3D48-C96D-2B9D-F69B94316E75}"/>
              </a:ext>
            </a:extLst>
          </p:cNvPr>
          <p:cNvSpPr/>
          <p:nvPr/>
        </p:nvSpPr>
        <p:spPr>
          <a:xfrm>
            <a:off x="9074274" y="6502607"/>
            <a:ext cx="3418044" cy="351115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B64696-72E5-61B9-E479-120C24ADAF8B}"/>
              </a:ext>
            </a:extLst>
          </p:cNvPr>
          <p:cNvSpPr txBox="1">
            <a:spLocks/>
          </p:cNvSpPr>
          <p:nvPr/>
        </p:nvSpPr>
        <p:spPr>
          <a:xfrm>
            <a:off x="839788" y="-260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"Real World" Predictions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31C869-B3A5-8399-0618-0134C205A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07233"/>
              </p:ext>
            </p:extLst>
          </p:nvPr>
        </p:nvGraphicFramePr>
        <p:xfrm>
          <a:off x="0" y="1363211"/>
          <a:ext cx="12191953" cy="189738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25517">
                  <a:extLst>
                    <a:ext uri="{9D8B030D-6E8A-4147-A177-3AD203B41FA5}">
                      <a16:colId xmlns:a16="http://schemas.microsoft.com/office/drawing/2014/main" val="1634810311"/>
                    </a:ext>
                  </a:extLst>
                </a:gridCol>
                <a:gridCol w="775136">
                  <a:extLst>
                    <a:ext uri="{9D8B030D-6E8A-4147-A177-3AD203B41FA5}">
                      <a16:colId xmlns:a16="http://schemas.microsoft.com/office/drawing/2014/main" val="4030204528"/>
                    </a:ext>
                  </a:extLst>
                </a:gridCol>
                <a:gridCol w="1261239">
                  <a:extLst>
                    <a:ext uri="{9D8B030D-6E8A-4147-A177-3AD203B41FA5}">
                      <a16:colId xmlns:a16="http://schemas.microsoft.com/office/drawing/2014/main" val="320246140"/>
                    </a:ext>
                  </a:extLst>
                </a:gridCol>
                <a:gridCol w="921519">
                  <a:extLst>
                    <a:ext uri="{9D8B030D-6E8A-4147-A177-3AD203B41FA5}">
                      <a16:colId xmlns:a16="http://schemas.microsoft.com/office/drawing/2014/main" val="718027197"/>
                    </a:ext>
                  </a:extLst>
                </a:gridCol>
                <a:gridCol w="709446">
                  <a:extLst>
                    <a:ext uri="{9D8B030D-6E8A-4147-A177-3AD203B41FA5}">
                      <a16:colId xmlns:a16="http://schemas.microsoft.com/office/drawing/2014/main" val="3443760973"/>
                    </a:ext>
                  </a:extLst>
                </a:gridCol>
                <a:gridCol w="788273">
                  <a:extLst>
                    <a:ext uri="{9D8B030D-6E8A-4147-A177-3AD203B41FA5}">
                      <a16:colId xmlns:a16="http://schemas.microsoft.com/office/drawing/2014/main" val="320813079"/>
                    </a:ext>
                  </a:extLst>
                </a:gridCol>
                <a:gridCol w="1011620">
                  <a:extLst>
                    <a:ext uri="{9D8B030D-6E8A-4147-A177-3AD203B41FA5}">
                      <a16:colId xmlns:a16="http://schemas.microsoft.com/office/drawing/2014/main" val="4286300102"/>
                    </a:ext>
                  </a:extLst>
                </a:gridCol>
                <a:gridCol w="1090448">
                  <a:extLst>
                    <a:ext uri="{9D8B030D-6E8A-4147-A177-3AD203B41FA5}">
                      <a16:colId xmlns:a16="http://schemas.microsoft.com/office/drawing/2014/main" val="3729092634"/>
                    </a:ext>
                  </a:extLst>
                </a:gridCol>
                <a:gridCol w="754482">
                  <a:extLst>
                    <a:ext uri="{9D8B030D-6E8A-4147-A177-3AD203B41FA5}">
                      <a16:colId xmlns:a16="http://schemas.microsoft.com/office/drawing/2014/main" val="916924512"/>
                    </a:ext>
                  </a:extLst>
                </a:gridCol>
                <a:gridCol w="1024758">
                  <a:extLst>
                    <a:ext uri="{9D8B030D-6E8A-4147-A177-3AD203B41FA5}">
                      <a16:colId xmlns:a16="http://schemas.microsoft.com/office/drawing/2014/main" val="2694890337"/>
                    </a:ext>
                  </a:extLst>
                </a:gridCol>
                <a:gridCol w="792025">
                  <a:extLst>
                    <a:ext uri="{9D8B030D-6E8A-4147-A177-3AD203B41FA5}">
                      <a16:colId xmlns:a16="http://schemas.microsoft.com/office/drawing/2014/main" val="2178213294"/>
                    </a:ext>
                  </a:extLst>
                </a:gridCol>
                <a:gridCol w="975958">
                  <a:extLst>
                    <a:ext uri="{9D8B030D-6E8A-4147-A177-3AD203B41FA5}">
                      <a16:colId xmlns:a16="http://schemas.microsoft.com/office/drawing/2014/main" val="1271084463"/>
                    </a:ext>
                  </a:extLst>
                </a:gridCol>
                <a:gridCol w="690676">
                  <a:extLst>
                    <a:ext uri="{9D8B030D-6E8A-4147-A177-3AD203B41FA5}">
                      <a16:colId xmlns:a16="http://schemas.microsoft.com/office/drawing/2014/main" val="3314177577"/>
                    </a:ext>
                  </a:extLst>
                </a:gridCol>
                <a:gridCol w="870856">
                  <a:extLst>
                    <a:ext uri="{9D8B030D-6E8A-4147-A177-3AD203B41FA5}">
                      <a16:colId xmlns:a16="http://schemas.microsoft.com/office/drawing/2014/main" val="2119071323"/>
                    </a:ext>
                  </a:extLst>
                </a:gridCol>
              </a:tblGrid>
              <a:tr h="577551"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Market ID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  <a:p>
                      <a:pPr algn="ctr" fontAlgn="ctr"/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Store Primary Category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Order Protocol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Total Items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Subtotal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Max Item</a:t>
                      </a:r>
                    </a:p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Price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</a:p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Outstanding</a:t>
                      </a:r>
                    </a:p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Orders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Busy Dashers</a:t>
                      </a:r>
                    </a:p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Ratio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Estimate Non Preparation</a:t>
                      </a:r>
                    </a:p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Duration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Percent Distinct </a:t>
                      </a:r>
                      <a:r>
                        <a:rPr lang="en-US" sz="16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iIem</a:t>
                      </a:r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 of Total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Price Range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Time Peak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Weekend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  <a:ea typeface="等线"/>
                        <a:cs typeface="Times New Roman"/>
                      </a:endParaRP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3756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bg1"/>
                          </a:solidFill>
                          <a:effectLst/>
                          <a:latin typeface="等线"/>
                          <a:ea typeface="等线"/>
                        </a:rPr>
                        <a:t>A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Sandwich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12.11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10.42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0.75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7.12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50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0.33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35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bg1"/>
                          </a:solidFill>
                          <a:effectLst/>
                          <a:latin typeface="等线"/>
                          <a:ea typeface="等线"/>
                        </a:rPr>
                        <a:t>B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Mexican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12.24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11.99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174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0.88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12.85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66.67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7.74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61166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bg1"/>
                          </a:solidFill>
                          <a:effectLst/>
                          <a:latin typeface="等线"/>
                          <a:ea typeface="等线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American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52.17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13.18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197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19.27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100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8.29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chemeClr val="accent1"/>
                          </a:solidFill>
                          <a:effectLst/>
                          <a:latin typeface="等线"/>
                          <a:ea typeface="等线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7147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4BCAB95-EF9E-F6B0-87B4-51E90AADBAC8}"/>
              </a:ext>
            </a:extLst>
          </p:cNvPr>
          <p:cNvSpPr txBox="1"/>
          <p:nvPr/>
        </p:nvSpPr>
        <p:spPr>
          <a:xfrm>
            <a:off x="4425414" y="4506350"/>
            <a:ext cx="4571428" cy="442674"/>
          </a:xfrm>
          <a:prstGeom prst="roundRect">
            <a:avLst/>
          </a:prstGeom>
          <a:solidFill>
            <a:schemeClr val="accent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</a:rPr>
              <a:t>Total Delivery Duration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pic>
        <p:nvPicPr>
          <p:cNvPr id="12" name="Google Shape;75;p16">
            <a:extLst>
              <a:ext uri="{FF2B5EF4-FFF2-40B4-BE49-F238E27FC236}">
                <a16:creationId xmlns:a16="http://schemas.microsoft.com/office/drawing/2014/main" id="{EAAC0EBD-56C0-A61A-47C6-57BE7EEEC285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3730" y="3822137"/>
            <a:ext cx="2711177" cy="2691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AC5CD5-C814-FCA5-35B9-0F877184F591}"/>
              </a:ext>
            </a:extLst>
          </p:cNvPr>
          <p:cNvCxnSpPr>
            <a:cxnSpLocks/>
          </p:cNvCxnSpPr>
          <p:nvPr/>
        </p:nvCxnSpPr>
        <p:spPr>
          <a:xfrm rot="5400000">
            <a:off x="6069477" y="4048050"/>
            <a:ext cx="929341" cy="0"/>
          </a:xfrm>
          <a:prstGeom prst="straightConnector1">
            <a:avLst/>
          </a:prstGeom>
          <a:ln w="57150">
            <a:solidFill>
              <a:schemeClr val="accent1">
                <a:alpha val="55000"/>
              </a:schemeClr>
            </a:solidFill>
            <a:headEnd type="oval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031B7-364B-4DC4-7D9E-3E4460F7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5963"/>
            <a:ext cx="2743200" cy="283483"/>
          </a:xfrm>
        </p:spPr>
        <p:txBody>
          <a:bodyPr/>
          <a:lstStyle/>
          <a:p>
            <a:fld id="{D6865BF3-CA76-47B9-AF9A-0E6F130EC642}" type="slidenum">
              <a:rPr lang="en-US" b="1" dirty="0" smtClean="0"/>
              <a:t>18</a:t>
            </a:fld>
            <a:endParaRPr lang="en-US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3518D-DF0A-329F-98D1-1C50913991A4}"/>
              </a:ext>
            </a:extLst>
          </p:cNvPr>
          <p:cNvSpPr txBox="1"/>
          <p:nvPr/>
        </p:nvSpPr>
        <p:spPr>
          <a:xfrm>
            <a:off x="4425414" y="5171396"/>
            <a:ext cx="4571428" cy="1123712"/>
          </a:xfrm>
          <a:prstGeom prst="roundRect">
            <a:avLst/>
          </a:prstGeom>
          <a:solidFill>
            <a:schemeClr val="accent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</a:rPr>
              <a:t>Case A: 25.80 mins</a:t>
            </a: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Case B: 47.76 mins</a:t>
            </a: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 Case C: 70.02 mins</a:t>
            </a:r>
            <a:endParaRPr lang="zh-CN" altLang="en-US" sz="200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507744-8875-AB69-C871-5A323A9B651D}"/>
              </a:ext>
            </a:extLst>
          </p:cNvPr>
          <p:cNvGrpSpPr/>
          <p:nvPr/>
        </p:nvGrpSpPr>
        <p:grpSpPr>
          <a:xfrm>
            <a:off x="10547" y="110373"/>
            <a:ext cx="1370496" cy="844244"/>
            <a:chOff x="8969922" y="3866514"/>
            <a:chExt cx="2089309" cy="1240701"/>
          </a:xfrm>
        </p:grpSpPr>
        <p:pic>
          <p:nvPicPr>
            <p:cNvPr id="9" name="Content Placeholder 18">
              <a:extLst>
                <a:ext uri="{FF2B5EF4-FFF2-40B4-BE49-F238E27FC236}">
                  <a16:creationId xmlns:a16="http://schemas.microsoft.com/office/drawing/2014/main" id="{3DFBBF1C-D31D-B5D9-A7B8-7A471A42F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10" name="Content Placeholder 18">
              <a:extLst>
                <a:ext uri="{FF2B5EF4-FFF2-40B4-BE49-F238E27FC236}">
                  <a16:creationId xmlns:a16="http://schemas.microsoft.com/office/drawing/2014/main" id="{AC6EEF58-74FF-B999-1FB2-000EDEC5F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8272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F32000-F38C-9DD7-44E0-D733E2BB61CD}"/>
              </a:ext>
            </a:extLst>
          </p:cNvPr>
          <p:cNvGrpSpPr/>
          <p:nvPr/>
        </p:nvGrpSpPr>
        <p:grpSpPr>
          <a:xfrm>
            <a:off x="0" y="6516922"/>
            <a:ext cx="9547412" cy="341076"/>
            <a:chOff x="771837" y="2209800"/>
            <a:chExt cx="9545643" cy="1062842"/>
          </a:xfrm>
        </p:grpSpPr>
        <p:sp>
          <p:nvSpPr>
            <p:cNvPr id="5" name="Chevron 15">
              <a:extLst>
                <a:ext uri="{FF2B5EF4-FFF2-40B4-BE49-F238E27FC236}">
                  <a16:creationId xmlns:a16="http://schemas.microsoft.com/office/drawing/2014/main" id="{FEE81105-787D-95CC-5D58-6323F1FBE58B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7E2EAA17-7047-3CCD-C40D-9428A98A9470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7" name="Chevron 15">
              <a:extLst>
                <a:ext uri="{FF2B5EF4-FFF2-40B4-BE49-F238E27FC236}">
                  <a16:creationId xmlns:a16="http://schemas.microsoft.com/office/drawing/2014/main" id="{9D7FE0DB-D9D0-867A-E045-2963BFE31281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Approach </a:t>
              </a:r>
            </a:p>
          </p:txBody>
        </p:sp>
        <p:sp>
          <p:nvSpPr>
            <p:cNvPr id="18" name="Chevron 15">
              <a:extLst>
                <a:ext uri="{FF2B5EF4-FFF2-40B4-BE49-F238E27FC236}">
                  <a16:creationId xmlns:a16="http://schemas.microsoft.com/office/drawing/2014/main" id="{820AEFAC-8F46-01A4-C702-C204F7761F10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19" name="Chevron 15">
            <a:extLst>
              <a:ext uri="{FF2B5EF4-FFF2-40B4-BE49-F238E27FC236}">
                <a16:creationId xmlns:a16="http://schemas.microsoft.com/office/drawing/2014/main" id="{3C581D98-3D48-C96D-2B9D-F69B94316E75}"/>
              </a:ext>
            </a:extLst>
          </p:cNvPr>
          <p:cNvSpPr/>
          <p:nvPr/>
        </p:nvSpPr>
        <p:spPr>
          <a:xfrm>
            <a:off x="9271326" y="6518006"/>
            <a:ext cx="3418044" cy="339994"/>
          </a:xfrm>
          <a:prstGeom prst="chevron">
            <a:avLst>
              <a:gd name="adj" fmla="val 43499"/>
            </a:avLst>
          </a:prstGeom>
          <a:solidFill>
            <a:schemeClr val="accent6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B64696-72E5-61B9-E479-120C24ADAF8B}"/>
              </a:ext>
            </a:extLst>
          </p:cNvPr>
          <p:cNvSpPr txBox="1">
            <a:spLocks/>
          </p:cNvSpPr>
          <p:nvPr/>
        </p:nvSpPr>
        <p:spPr>
          <a:xfrm>
            <a:off x="839788" y="-260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Recommendations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148658-ABB2-FD3B-7B91-414DC0809AEE}"/>
              </a:ext>
            </a:extLst>
          </p:cNvPr>
          <p:cNvSpPr/>
          <p:nvPr/>
        </p:nvSpPr>
        <p:spPr>
          <a:xfrm>
            <a:off x="1743420" y="4895186"/>
            <a:ext cx="4506617" cy="509166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US" altLang="zh-CN" sz="1900" b="1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7EE6B8-2746-8D72-999A-A1C010A8A625}"/>
              </a:ext>
            </a:extLst>
          </p:cNvPr>
          <p:cNvSpPr/>
          <p:nvPr/>
        </p:nvSpPr>
        <p:spPr>
          <a:xfrm>
            <a:off x="1776076" y="3044734"/>
            <a:ext cx="4506618" cy="1256101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900" b="1">
                <a:solidFill>
                  <a:schemeClr val="accent6"/>
                </a:solidFill>
                <a:latin typeface="Times New Roman"/>
                <a:ea typeface="+mj-ea"/>
                <a:cs typeface="Times New Roman"/>
              </a:rPr>
              <a:t>Dedicated Delivery Teams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j-ea"/>
                <a:cs typeface="Times New Roman"/>
              </a:rPr>
              <a:t>Establishing dedicated delivery teams for high-value or large orders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A5C555-945C-9ED5-3910-5747BAD5872C}"/>
              </a:ext>
            </a:extLst>
          </p:cNvPr>
          <p:cNvSpPr/>
          <p:nvPr/>
        </p:nvSpPr>
        <p:spPr>
          <a:xfrm>
            <a:off x="1777518" y="1095153"/>
            <a:ext cx="4437298" cy="1625433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900" b="1">
                <a:solidFill>
                  <a:schemeClr val="accent1"/>
                </a:solidFill>
                <a:latin typeface="Times New Roman"/>
                <a:ea typeface="+mj-ea"/>
                <a:cs typeface="Times New Roman"/>
              </a:rPr>
              <a:t>Optimize Dasher Allocation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j-ea"/>
                <a:cs typeface="Times New Roman"/>
              </a:rPr>
              <a:t>Increasing the number of Dashers during peak times and in high-demand locations 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j-ea"/>
                <a:cs typeface="Times New Roman"/>
              </a:rPr>
              <a:t>Continuous monitoring Outstanding Orders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j-ea"/>
                <a:cs typeface="Times New Roman"/>
              </a:rPr>
              <a:t> 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+mj-ea"/>
              <a:cs typeface="Times New Roman"/>
            </a:endParaRPr>
          </a:p>
        </p:txBody>
      </p:sp>
      <p:sp>
        <p:nvSpPr>
          <p:cNvPr id="29" name="Rounded Rectangle 17">
            <a:extLst>
              <a:ext uri="{FF2B5EF4-FFF2-40B4-BE49-F238E27FC236}">
                <a16:creationId xmlns:a16="http://schemas.microsoft.com/office/drawing/2014/main" id="{3C37240D-FF72-5DBD-1856-0DD44FC9D746}"/>
              </a:ext>
            </a:extLst>
          </p:cNvPr>
          <p:cNvSpPr/>
          <p:nvPr/>
        </p:nvSpPr>
        <p:spPr>
          <a:xfrm>
            <a:off x="650025" y="1291928"/>
            <a:ext cx="1073518" cy="10376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37" name="Rounded Rectangle 18">
            <a:extLst>
              <a:ext uri="{FF2B5EF4-FFF2-40B4-BE49-F238E27FC236}">
                <a16:creationId xmlns:a16="http://schemas.microsoft.com/office/drawing/2014/main" id="{0DA1FA7F-A5A9-43E6-812C-1427CC80EA48}"/>
              </a:ext>
            </a:extLst>
          </p:cNvPr>
          <p:cNvSpPr/>
          <p:nvPr/>
        </p:nvSpPr>
        <p:spPr>
          <a:xfrm>
            <a:off x="649758" y="3141716"/>
            <a:ext cx="1073518" cy="103763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42" name="Rounded Rectangle 19">
            <a:extLst>
              <a:ext uri="{FF2B5EF4-FFF2-40B4-BE49-F238E27FC236}">
                <a16:creationId xmlns:a16="http://schemas.microsoft.com/office/drawing/2014/main" id="{D9A3411A-6667-1A19-68B5-D3F3782CA667}"/>
              </a:ext>
            </a:extLst>
          </p:cNvPr>
          <p:cNvSpPr/>
          <p:nvPr/>
        </p:nvSpPr>
        <p:spPr>
          <a:xfrm>
            <a:off x="625374" y="4934919"/>
            <a:ext cx="1073518" cy="10376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DE52AB-CA1C-379C-CA65-10CB9E16932C}"/>
              </a:ext>
            </a:extLst>
          </p:cNvPr>
          <p:cNvSpPr/>
          <p:nvPr/>
        </p:nvSpPr>
        <p:spPr>
          <a:xfrm>
            <a:off x="7746737" y="4684173"/>
            <a:ext cx="4521956" cy="2124993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900" b="1">
                <a:solidFill>
                  <a:schemeClr val="accent2"/>
                </a:solidFill>
                <a:latin typeface="Times New Roman"/>
                <a:ea typeface="+mj-ea"/>
                <a:cs typeface="Times New Roman"/>
              </a:rPr>
              <a:t>Data-Driven Decision Making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j-ea"/>
                <a:cs typeface="Times New Roman"/>
              </a:rPr>
              <a:t>Using data-driven methods to further analyze different markets and store categories to optimize operation</a:t>
            </a:r>
            <a:r>
              <a:rPr lang="en-US" sz="1900" b="1">
                <a:solidFill>
                  <a:schemeClr val="accent2"/>
                </a:solidFill>
                <a:latin typeface="Times New Roman"/>
                <a:ea typeface="+mj-ea"/>
                <a:cs typeface="Times New Roman"/>
              </a:rPr>
              <a:t> </a:t>
            </a:r>
            <a:endParaRPr lang="en-US">
              <a:solidFill>
                <a:schemeClr val="accent2"/>
              </a:solidFill>
              <a:latin typeface="Times New Roman"/>
              <a:ea typeface="+mj-ea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altLang="zh-CN" sz="1900" b="1">
              <a:solidFill>
                <a:schemeClr val="accent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BF45A79-333E-F3BD-32AF-397B581F7379}"/>
              </a:ext>
            </a:extLst>
          </p:cNvPr>
          <p:cNvSpPr/>
          <p:nvPr/>
        </p:nvSpPr>
        <p:spPr>
          <a:xfrm>
            <a:off x="7747874" y="3043346"/>
            <a:ext cx="4506618" cy="1322786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900" b="1">
                <a:solidFill>
                  <a:schemeClr val="accent4"/>
                </a:solidFill>
                <a:latin typeface="Times New Roman"/>
                <a:ea typeface="+mj-ea"/>
                <a:cs typeface="Times New Roman"/>
              </a:rPr>
              <a:t>Improved Order Dispatch System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j-ea"/>
                <a:cs typeface="Times New Roman"/>
              </a:rPr>
              <a:t>Automatically adjusting pickup times for complex orders</a:t>
            </a:r>
            <a:r>
              <a:rPr lang="en-US" sz="19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j-ea"/>
                <a:cs typeface="Times New Roman"/>
              </a:rPr>
              <a:t> 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3E9DB2-6774-E2FF-AF77-1AD4565DA71B}"/>
              </a:ext>
            </a:extLst>
          </p:cNvPr>
          <p:cNvSpPr/>
          <p:nvPr/>
        </p:nvSpPr>
        <p:spPr>
          <a:xfrm>
            <a:off x="7743786" y="1289710"/>
            <a:ext cx="4506618" cy="1260846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900" b="1">
                <a:solidFill>
                  <a:schemeClr val="accent2"/>
                </a:solidFill>
                <a:latin typeface="Times New Roman"/>
                <a:ea typeface="+mj-ea"/>
                <a:cs typeface="Times New Roman"/>
              </a:rPr>
              <a:t>Dasher Rewards Program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j-ea"/>
                <a:cs typeface="Times New Roman"/>
              </a:rPr>
              <a:t>Implementing a rewards program for Dashers working during high-demand periods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58" name="Rounded Rectangle 23">
            <a:extLst>
              <a:ext uri="{FF2B5EF4-FFF2-40B4-BE49-F238E27FC236}">
                <a16:creationId xmlns:a16="http://schemas.microsoft.com/office/drawing/2014/main" id="{121AF2ED-B150-4116-2009-B2E620EDED14}"/>
              </a:ext>
            </a:extLst>
          </p:cNvPr>
          <p:cNvSpPr/>
          <p:nvPr/>
        </p:nvSpPr>
        <p:spPr>
          <a:xfrm>
            <a:off x="6583697" y="1387847"/>
            <a:ext cx="1073518" cy="10376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59" name="Rounded Rectangle 24">
            <a:extLst>
              <a:ext uri="{FF2B5EF4-FFF2-40B4-BE49-F238E27FC236}">
                <a16:creationId xmlns:a16="http://schemas.microsoft.com/office/drawing/2014/main" id="{B0DF28B4-84E4-A1E9-164A-F30C1B7A5F0E}"/>
              </a:ext>
            </a:extLst>
          </p:cNvPr>
          <p:cNvSpPr/>
          <p:nvPr/>
        </p:nvSpPr>
        <p:spPr>
          <a:xfrm>
            <a:off x="6582124" y="3142711"/>
            <a:ext cx="1073518" cy="103763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60" name="Rounded Rectangle 25">
            <a:extLst>
              <a:ext uri="{FF2B5EF4-FFF2-40B4-BE49-F238E27FC236}">
                <a16:creationId xmlns:a16="http://schemas.microsoft.com/office/drawing/2014/main" id="{618BFCB2-E2BC-C1A2-BAD1-BE0CF9853AF7}"/>
              </a:ext>
            </a:extLst>
          </p:cNvPr>
          <p:cNvSpPr/>
          <p:nvPr/>
        </p:nvSpPr>
        <p:spPr>
          <a:xfrm>
            <a:off x="6588220" y="4935915"/>
            <a:ext cx="1073518" cy="10376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ea"/>
              <a:ea typeface="+mj-ea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88A654-E2C8-0864-670C-D4A80D38A841}"/>
              </a:ext>
            </a:extLst>
          </p:cNvPr>
          <p:cNvGrpSpPr/>
          <p:nvPr/>
        </p:nvGrpSpPr>
        <p:grpSpPr>
          <a:xfrm>
            <a:off x="930133" y="3278087"/>
            <a:ext cx="519679" cy="548498"/>
            <a:chOff x="6418263" y="2255838"/>
            <a:chExt cx="188913" cy="199364"/>
          </a:xfrm>
          <a:solidFill>
            <a:schemeClr val="bg1"/>
          </a:solidFill>
        </p:grpSpPr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34F7C6C6-835E-E10E-5A83-5D6401E6E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8913" y="2255838"/>
              <a:ext cx="68263" cy="69850"/>
            </a:xfrm>
            <a:custGeom>
              <a:avLst/>
              <a:gdLst>
                <a:gd name="T0" fmla="*/ 43 w 43"/>
                <a:gd name="T1" fmla="*/ 23 h 44"/>
                <a:gd name="T2" fmla="*/ 20 w 43"/>
                <a:gd name="T3" fmla="*/ 0 h 44"/>
                <a:gd name="T4" fmla="*/ 0 w 43"/>
                <a:gd name="T5" fmla="*/ 22 h 44"/>
                <a:gd name="T6" fmla="*/ 22 w 43"/>
                <a:gd name="T7" fmla="*/ 44 h 44"/>
                <a:gd name="T8" fmla="*/ 43 w 43"/>
                <a:gd name="T9" fmla="*/ 23 h 44"/>
                <a:gd name="T10" fmla="*/ 24 w 43"/>
                <a:gd name="T11" fmla="*/ 17 h 44"/>
                <a:gd name="T12" fmla="*/ 17 w 43"/>
                <a:gd name="T13" fmla="*/ 10 h 44"/>
                <a:gd name="T14" fmla="*/ 21 w 43"/>
                <a:gd name="T15" fmla="*/ 7 h 44"/>
                <a:gd name="T16" fmla="*/ 27 w 43"/>
                <a:gd name="T17" fmla="*/ 13 h 44"/>
                <a:gd name="T18" fmla="*/ 24 w 43"/>
                <a:gd name="T19" fmla="*/ 17 h 44"/>
                <a:gd name="T20" fmla="*/ 34 w 43"/>
                <a:gd name="T21" fmla="*/ 26 h 44"/>
                <a:gd name="T22" fmla="*/ 26 w 43"/>
                <a:gd name="T23" fmla="*/ 20 h 44"/>
                <a:gd name="T24" fmla="*/ 30 w 43"/>
                <a:gd name="T25" fmla="*/ 15 h 44"/>
                <a:gd name="T26" fmla="*/ 37 w 43"/>
                <a:gd name="T27" fmla="*/ 23 h 44"/>
                <a:gd name="T28" fmla="*/ 34 w 43"/>
                <a:gd name="T29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44">
                  <a:moveTo>
                    <a:pt x="43" y="23"/>
                  </a:moveTo>
                  <a:lnTo>
                    <a:pt x="20" y="0"/>
                  </a:lnTo>
                  <a:lnTo>
                    <a:pt x="0" y="22"/>
                  </a:lnTo>
                  <a:lnTo>
                    <a:pt x="22" y="44"/>
                  </a:lnTo>
                  <a:lnTo>
                    <a:pt x="43" y="23"/>
                  </a:lnTo>
                  <a:close/>
                  <a:moveTo>
                    <a:pt x="24" y="17"/>
                  </a:moveTo>
                  <a:lnTo>
                    <a:pt x="17" y="10"/>
                  </a:lnTo>
                  <a:lnTo>
                    <a:pt x="21" y="7"/>
                  </a:lnTo>
                  <a:lnTo>
                    <a:pt x="27" y="13"/>
                  </a:lnTo>
                  <a:lnTo>
                    <a:pt x="24" y="17"/>
                  </a:lnTo>
                  <a:close/>
                  <a:moveTo>
                    <a:pt x="34" y="26"/>
                  </a:moveTo>
                  <a:lnTo>
                    <a:pt x="26" y="20"/>
                  </a:lnTo>
                  <a:lnTo>
                    <a:pt x="30" y="15"/>
                  </a:lnTo>
                  <a:lnTo>
                    <a:pt x="37" y="23"/>
                  </a:lnTo>
                  <a:lnTo>
                    <a:pt x="3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FB9C8C7D-1F30-76B2-1F1A-B857EDE17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8263" y="2291689"/>
              <a:ext cx="161925" cy="163513"/>
            </a:xfrm>
            <a:custGeom>
              <a:avLst/>
              <a:gdLst>
                <a:gd name="T0" fmla="*/ 66 w 102"/>
                <a:gd name="T1" fmla="*/ 0 h 103"/>
                <a:gd name="T2" fmla="*/ 0 w 102"/>
                <a:gd name="T3" fmla="*/ 67 h 103"/>
                <a:gd name="T4" fmla="*/ 36 w 102"/>
                <a:gd name="T5" fmla="*/ 103 h 103"/>
                <a:gd name="T6" fmla="*/ 102 w 102"/>
                <a:gd name="T7" fmla="*/ 36 h 103"/>
                <a:gd name="T8" fmla="*/ 66 w 102"/>
                <a:gd name="T9" fmla="*/ 0 h 103"/>
                <a:gd name="T10" fmla="*/ 32 w 102"/>
                <a:gd name="T11" fmla="*/ 79 h 103"/>
                <a:gd name="T12" fmla="*/ 22 w 102"/>
                <a:gd name="T13" fmla="*/ 71 h 103"/>
                <a:gd name="T14" fmla="*/ 73 w 102"/>
                <a:gd name="T15" fmla="*/ 21 h 103"/>
                <a:gd name="T16" fmla="*/ 82 w 102"/>
                <a:gd name="T17" fmla="*/ 30 h 103"/>
                <a:gd name="T18" fmla="*/ 32 w 102"/>
                <a:gd name="T1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66" y="0"/>
                  </a:moveTo>
                  <a:lnTo>
                    <a:pt x="0" y="67"/>
                  </a:lnTo>
                  <a:lnTo>
                    <a:pt x="36" y="103"/>
                  </a:lnTo>
                  <a:lnTo>
                    <a:pt x="102" y="36"/>
                  </a:lnTo>
                  <a:lnTo>
                    <a:pt x="66" y="0"/>
                  </a:lnTo>
                  <a:close/>
                  <a:moveTo>
                    <a:pt x="32" y="79"/>
                  </a:moveTo>
                  <a:lnTo>
                    <a:pt x="22" y="71"/>
                  </a:lnTo>
                  <a:lnTo>
                    <a:pt x="73" y="21"/>
                  </a:lnTo>
                  <a:lnTo>
                    <a:pt x="82" y="30"/>
                  </a:lnTo>
                  <a:lnTo>
                    <a:pt x="32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64" name="Freeform 38">
            <a:extLst>
              <a:ext uri="{FF2B5EF4-FFF2-40B4-BE49-F238E27FC236}">
                <a16:creationId xmlns:a16="http://schemas.microsoft.com/office/drawing/2014/main" id="{19DF1276-ADFA-F659-0BDC-84B39DBABD87}"/>
              </a:ext>
            </a:extLst>
          </p:cNvPr>
          <p:cNvSpPr>
            <a:spLocks noEditPoints="1"/>
          </p:cNvSpPr>
          <p:nvPr/>
        </p:nvSpPr>
        <p:spPr bwMode="auto">
          <a:xfrm>
            <a:off x="931706" y="1372905"/>
            <a:ext cx="537149" cy="528481"/>
          </a:xfrm>
          <a:custGeom>
            <a:avLst/>
            <a:gdLst>
              <a:gd name="T0" fmla="*/ 54 w 120"/>
              <a:gd name="T1" fmla="*/ 35 h 118"/>
              <a:gd name="T2" fmla="*/ 47 w 120"/>
              <a:gd name="T3" fmla="*/ 9 h 118"/>
              <a:gd name="T4" fmla="*/ 21 w 120"/>
              <a:gd name="T5" fmla="*/ 2 h 118"/>
              <a:gd name="T6" fmla="*/ 36 w 120"/>
              <a:gd name="T7" fmla="*/ 17 h 118"/>
              <a:gd name="T8" fmla="*/ 32 w 120"/>
              <a:gd name="T9" fmla="*/ 32 h 118"/>
              <a:gd name="T10" fmla="*/ 18 w 120"/>
              <a:gd name="T11" fmla="*/ 36 h 118"/>
              <a:gd name="T12" fmla="*/ 3 w 120"/>
              <a:gd name="T13" fmla="*/ 21 h 118"/>
              <a:gd name="T14" fmla="*/ 9 w 120"/>
              <a:gd name="T15" fmla="*/ 46 h 118"/>
              <a:gd name="T16" fmla="*/ 36 w 120"/>
              <a:gd name="T17" fmla="*/ 53 h 118"/>
              <a:gd name="T18" fmla="*/ 36 w 120"/>
              <a:gd name="T19" fmla="*/ 53 h 118"/>
              <a:gd name="T20" fmla="*/ 98 w 120"/>
              <a:gd name="T21" fmla="*/ 114 h 118"/>
              <a:gd name="T22" fmla="*/ 107 w 120"/>
              <a:gd name="T23" fmla="*/ 118 h 118"/>
              <a:gd name="T24" fmla="*/ 116 w 120"/>
              <a:gd name="T25" fmla="*/ 114 h 118"/>
              <a:gd name="T26" fmla="*/ 116 w 120"/>
              <a:gd name="T27" fmla="*/ 97 h 118"/>
              <a:gd name="T28" fmla="*/ 54 w 120"/>
              <a:gd name="T29" fmla="*/ 35 h 118"/>
              <a:gd name="T30" fmla="*/ 108 w 120"/>
              <a:gd name="T31" fmla="*/ 112 h 118"/>
              <a:gd name="T32" fmla="*/ 103 w 120"/>
              <a:gd name="T33" fmla="*/ 107 h 118"/>
              <a:gd name="T34" fmla="*/ 108 w 120"/>
              <a:gd name="T35" fmla="*/ 103 h 118"/>
              <a:gd name="T36" fmla="*/ 113 w 120"/>
              <a:gd name="T37" fmla="*/ 107 h 118"/>
              <a:gd name="T38" fmla="*/ 108 w 120"/>
              <a:gd name="T39" fmla="*/ 112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0" h="118">
                <a:moveTo>
                  <a:pt x="54" y="35"/>
                </a:move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29"/>
                  <a:pt x="2" y="39"/>
                  <a:pt x="9" y="46"/>
                </a:cubicBezTo>
                <a:cubicBezTo>
                  <a:pt x="17" y="54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0" y="117"/>
                  <a:pt x="104" y="118"/>
                  <a:pt x="107" y="118"/>
                </a:cubicBezTo>
                <a:cubicBezTo>
                  <a:pt x="110" y="118"/>
                  <a:pt x="113" y="117"/>
                  <a:pt x="116" y="114"/>
                </a:cubicBezTo>
                <a:cubicBezTo>
                  <a:pt x="120" y="109"/>
                  <a:pt x="120" y="102"/>
                  <a:pt x="116" y="97"/>
                </a:cubicBezTo>
                <a:lnTo>
                  <a:pt x="54" y="35"/>
                </a:lnTo>
                <a:close/>
                <a:moveTo>
                  <a:pt x="108" y="112"/>
                </a:moveTo>
                <a:cubicBezTo>
                  <a:pt x="105" y="112"/>
                  <a:pt x="103" y="110"/>
                  <a:pt x="103" y="107"/>
                </a:cubicBezTo>
                <a:cubicBezTo>
                  <a:pt x="103" y="105"/>
                  <a:pt x="105" y="103"/>
                  <a:pt x="108" y="103"/>
                </a:cubicBezTo>
                <a:cubicBezTo>
                  <a:pt x="111" y="103"/>
                  <a:pt x="113" y="105"/>
                  <a:pt x="113" y="107"/>
                </a:cubicBezTo>
                <a:cubicBezTo>
                  <a:pt x="113" y="110"/>
                  <a:pt x="111" y="112"/>
                  <a:pt x="108" y="1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+mj-ea"/>
              <a:ea typeface="+mj-ea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7117EB-54DA-EBE9-A718-E86F3A875560}"/>
              </a:ext>
            </a:extLst>
          </p:cNvPr>
          <p:cNvGrpSpPr/>
          <p:nvPr/>
        </p:nvGrpSpPr>
        <p:grpSpPr>
          <a:xfrm>
            <a:off x="6892327" y="1566652"/>
            <a:ext cx="441074" cy="511013"/>
            <a:chOff x="3581400" y="3905251"/>
            <a:chExt cx="160338" cy="185738"/>
          </a:xfrm>
          <a:solidFill>
            <a:schemeClr val="bg1"/>
          </a:solidFill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7729BC7-6B8D-3B1A-F596-4DF2DDB6B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300" y="3941763"/>
              <a:ext cx="28575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8F652DF-4965-AAEE-DA35-3878AB83F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438" y="3971926"/>
              <a:ext cx="26988" cy="119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1814A20-72BA-B062-44C8-49938A7CF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994151"/>
              <a:ext cx="2698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B84A866-A0C7-E1BD-6776-844986E80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750" y="3905251"/>
              <a:ext cx="26988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ea"/>
                <a:ea typeface="+mj-ea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F6D1B50-16F8-BD78-0E41-05E2FD92216A}"/>
              </a:ext>
            </a:extLst>
          </p:cNvPr>
          <p:cNvGrpSpPr/>
          <p:nvPr/>
        </p:nvGrpSpPr>
        <p:grpSpPr>
          <a:xfrm>
            <a:off x="6837850" y="5150365"/>
            <a:ext cx="593917" cy="572157"/>
            <a:chOff x="4620882" y="1618088"/>
            <a:chExt cx="215900" cy="207963"/>
          </a:xfrm>
          <a:solidFill>
            <a:schemeClr val="bg1"/>
          </a:solidFill>
        </p:grpSpPr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16F815A8-743E-D987-B876-0D1C299B02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0882" y="1618088"/>
              <a:ext cx="215900" cy="207963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DFF7565-953C-D126-05D2-FB4EB9BF0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050" y="168592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67" name="Freeform 32">
            <a:extLst>
              <a:ext uri="{FF2B5EF4-FFF2-40B4-BE49-F238E27FC236}">
                <a16:creationId xmlns:a16="http://schemas.microsoft.com/office/drawing/2014/main" id="{4E3220DA-2C49-9767-EF17-6EB36CB81297}"/>
              </a:ext>
            </a:extLst>
          </p:cNvPr>
          <p:cNvSpPr/>
          <p:nvPr/>
        </p:nvSpPr>
        <p:spPr bwMode="auto">
          <a:xfrm>
            <a:off x="6824935" y="3428397"/>
            <a:ext cx="605468" cy="534957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+mj-ea"/>
              <a:ea typeface="+mj-ea"/>
            </a:endParaRPr>
          </a:p>
        </p:txBody>
      </p:sp>
      <p:sp>
        <p:nvSpPr>
          <p:cNvPr id="77" name="AutoShape 17">
            <a:extLst>
              <a:ext uri="{FF2B5EF4-FFF2-40B4-BE49-F238E27FC236}">
                <a16:creationId xmlns:a16="http://schemas.microsoft.com/office/drawing/2014/main" id="{0C62D0A4-F29F-E3C9-9F06-2CCD5B9FA10E}"/>
              </a:ext>
            </a:extLst>
          </p:cNvPr>
          <p:cNvSpPr/>
          <p:nvPr/>
        </p:nvSpPr>
        <p:spPr bwMode="auto">
          <a:xfrm>
            <a:off x="877593" y="5100160"/>
            <a:ext cx="593460" cy="621811"/>
          </a:xfrm>
          <a:custGeom>
            <a:avLst/>
            <a:gdLst>
              <a:gd name="T0" fmla="*/ 11727 w 21338"/>
              <a:gd name="T1" fmla="*/ 7308 h 21600"/>
              <a:gd name="T2" fmla="*/ 7039 w 21338"/>
              <a:gd name="T3" fmla="*/ 9744 h 21600"/>
              <a:gd name="T4" fmla="*/ 9551 w 21338"/>
              <a:gd name="T5" fmla="*/ 14292 h 21600"/>
              <a:gd name="T6" fmla="*/ 14239 w 21338"/>
              <a:gd name="T7" fmla="*/ 11856 h 21600"/>
              <a:gd name="T8" fmla="*/ 11727 w 21338"/>
              <a:gd name="T9" fmla="*/ 7308 h 21600"/>
              <a:gd name="T10" fmla="*/ 12397 w 21338"/>
              <a:gd name="T11" fmla="*/ 11368 h 21600"/>
              <a:gd name="T12" fmla="*/ 10053 w 21338"/>
              <a:gd name="T13" fmla="*/ 12505 h 21600"/>
              <a:gd name="T14" fmla="*/ 8881 w 21338"/>
              <a:gd name="T15" fmla="*/ 10232 h 21600"/>
              <a:gd name="T16" fmla="*/ 11225 w 21338"/>
              <a:gd name="T17" fmla="*/ 9095 h 21600"/>
              <a:gd name="T18" fmla="*/ 12397 w 21338"/>
              <a:gd name="T19" fmla="*/ 11368 h 21600"/>
              <a:gd name="T20" fmla="*/ 20937 w 21338"/>
              <a:gd name="T21" fmla="*/ 13155 h 21600"/>
              <a:gd name="T22" fmla="*/ 18760 w 21338"/>
              <a:gd name="T23" fmla="*/ 12018 h 21600"/>
              <a:gd name="T24" fmla="*/ 18760 w 21338"/>
              <a:gd name="T25" fmla="*/ 9420 h 21600"/>
              <a:gd name="T26" fmla="*/ 20769 w 21338"/>
              <a:gd name="T27" fmla="*/ 8120 h 21600"/>
              <a:gd name="T28" fmla="*/ 21104 w 21338"/>
              <a:gd name="T29" fmla="*/ 6983 h 21600"/>
              <a:gd name="T30" fmla="*/ 18927 w 21338"/>
              <a:gd name="T31" fmla="*/ 3411 h 21600"/>
              <a:gd name="T32" fmla="*/ 17755 w 21338"/>
              <a:gd name="T33" fmla="*/ 3086 h 21600"/>
              <a:gd name="T34" fmla="*/ 15746 w 21338"/>
              <a:gd name="T35" fmla="*/ 4385 h 21600"/>
              <a:gd name="T36" fmla="*/ 13569 w 21338"/>
              <a:gd name="T37" fmla="*/ 3248 h 21600"/>
              <a:gd name="T38" fmla="*/ 13569 w 21338"/>
              <a:gd name="T39" fmla="*/ 812 h 21600"/>
              <a:gd name="T40" fmla="*/ 12732 w 21338"/>
              <a:gd name="T41" fmla="*/ 0 h 21600"/>
              <a:gd name="T42" fmla="*/ 8546 w 21338"/>
              <a:gd name="T43" fmla="*/ 0 h 21600"/>
              <a:gd name="T44" fmla="*/ 7876 w 21338"/>
              <a:gd name="T45" fmla="*/ 325 h 21600"/>
              <a:gd name="T46" fmla="*/ 7541 w 21338"/>
              <a:gd name="T47" fmla="*/ 974 h 21600"/>
              <a:gd name="T48" fmla="*/ 7541 w 21338"/>
              <a:gd name="T49" fmla="*/ 3248 h 21600"/>
              <a:gd name="T50" fmla="*/ 5532 w 21338"/>
              <a:gd name="T51" fmla="*/ 4385 h 21600"/>
              <a:gd name="T52" fmla="*/ 3355 w 21338"/>
              <a:gd name="T53" fmla="*/ 3248 h 21600"/>
              <a:gd name="T54" fmla="*/ 2686 w 21338"/>
              <a:gd name="T55" fmla="*/ 3248 h 21600"/>
              <a:gd name="T56" fmla="*/ 2183 w 21338"/>
              <a:gd name="T57" fmla="*/ 3735 h 21600"/>
              <a:gd name="T58" fmla="*/ 6 w 21338"/>
              <a:gd name="T59" fmla="*/ 7308 h 21600"/>
              <a:gd name="T60" fmla="*/ 6 w 21338"/>
              <a:gd name="T61" fmla="*/ 7958 h 21600"/>
              <a:gd name="T62" fmla="*/ 509 w 21338"/>
              <a:gd name="T63" fmla="*/ 8445 h 21600"/>
              <a:gd name="T64" fmla="*/ 2518 w 21338"/>
              <a:gd name="T65" fmla="*/ 9582 h 21600"/>
              <a:gd name="T66" fmla="*/ 2518 w 21338"/>
              <a:gd name="T67" fmla="*/ 12018 h 21600"/>
              <a:gd name="T68" fmla="*/ 509 w 21338"/>
              <a:gd name="T69" fmla="*/ 13155 h 21600"/>
              <a:gd name="T70" fmla="*/ 174 w 21338"/>
              <a:gd name="T71" fmla="*/ 14454 h 21600"/>
              <a:gd name="T72" fmla="*/ 2183 w 21338"/>
              <a:gd name="T73" fmla="*/ 18027 h 21600"/>
              <a:gd name="T74" fmla="*/ 3523 w 21338"/>
              <a:gd name="T75" fmla="*/ 18352 h 21600"/>
              <a:gd name="T76" fmla="*/ 5532 w 21338"/>
              <a:gd name="T77" fmla="*/ 17215 h 21600"/>
              <a:gd name="T78" fmla="*/ 7709 w 21338"/>
              <a:gd name="T79" fmla="*/ 18352 h 21600"/>
              <a:gd name="T80" fmla="*/ 7709 w 21338"/>
              <a:gd name="T81" fmla="*/ 20788 h 21600"/>
              <a:gd name="T82" fmla="*/ 8044 w 21338"/>
              <a:gd name="T83" fmla="*/ 21438 h 21600"/>
              <a:gd name="T84" fmla="*/ 8713 w 21338"/>
              <a:gd name="T85" fmla="*/ 21600 h 21600"/>
              <a:gd name="T86" fmla="*/ 12899 w 21338"/>
              <a:gd name="T87" fmla="*/ 21600 h 21600"/>
              <a:gd name="T88" fmla="*/ 13737 w 21338"/>
              <a:gd name="T89" fmla="*/ 20626 h 21600"/>
              <a:gd name="T90" fmla="*/ 13737 w 21338"/>
              <a:gd name="T91" fmla="*/ 18352 h 21600"/>
              <a:gd name="T92" fmla="*/ 15913 w 21338"/>
              <a:gd name="T93" fmla="*/ 17053 h 21600"/>
              <a:gd name="T94" fmla="*/ 17923 w 21338"/>
              <a:gd name="T95" fmla="*/ 18189 h 21600"/>
              <a:gd name="T96" fmla="*/ 18592 w 21338"/>
              <a:gd name="T97" fmla="*/ 18352 h 21600"/>
              <a:gd name="T98" fmla="*/ 19262 w 21338"/>
              <a:gd name="T99" fmla="*/ 17865 h 21600"/>
              <a:gd name="T100" fmla="*/ 21272 w 21338"/>
              <a:gd name="T101" fmla="*/ 14292 h 21600"/>
              <a:gd name="T102" fmla="*/ 20937 w 21338"/>
              <a:gd name="T103" fmla="*/ 13155 h 21600"/>
              <a:gd name="T104" fmla="*/ 15579 w 21338"/>
              <a:gd name="T105" fmla="*/ 12343 h 21600"/>
              <a:gd name="T106" fmla="*/ 9048 w 21338"/>
              <a:gd name="T107" fmla="*/ 15591 h 21600"/>
              <a:gd name="T108" fmla="*/ 5699 w 21338"/>
              <a:gd name="T109" fmla="*/ 9257 h 21600"/>
              <a:gd name="T110" fmla="*/ 12230 w 21338"/>
              <a:gd name="T111" fmla="*/ 6009 h 21600"/>
              <a:gd name="T112" fmla="*/ 15579 w 21338"/>
              <a:gd name="T113" fmla="*/ 12343 h 21600"/>
              <a:gd name="T114" fmla="*/ 15579 w 21338"/>
              <a:gd name="T115" fmla="*/ 1234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338" h="21600">
                <a:moveTo>
                  <a:pt x="11727" y="7308"/>
                </a:moveTo>
                <a:cubicBezTo>
                  <a:pt x="9718" y="6659"/>
                  <a:pt x="7709" y="7795"/>
                  <a:pt x="7039" y="9744"/>
                </a:cubicBezTo>
                <a:cubicBezTo>
                  <a:pt x="6537" y="11693"/>
                  <a:pt x="7541" y="13642"/>
                  <a:pt x="9551" y="14292"/>
                </a:cubicBezTo>
                <a:cubicBezTo>
                  <a:pt x="11560" y="14941"/>
                  <a:pt x="13569" y="13805"/>
                  <a:pt x="14239" y="11856"/>
                </a:cubicBezTo>
                <a:cubicBezTo>
                  <a:pt x="14909" y="9907"/>
                  <a:pt x="13737" y="7958"/>
                  <a:pt x="11727" y="7308"/>
                </a:cubicBezTo>
                <a:close/>
                <a:moveTo>
                  <a:pt x="12397" y="11368"/>
                </a:moveTo>
                <a:cubicBezTo>
                  <a:pt x="12062" y="12343"/>
                  <a:pt x="11058" y="12830"/>
                  <a:pt x="10053" y="12505"/>
                </a:cubicBezTo>
                <a:cubicBezTo>
                  <a:pt x="9048" y="12180"/>
                  <a:pt x="8546" y="11206"/>
                  <a:pt x="8881" y="10232"/>
                </a:cubicBezTo>
                <a:cubicBezTo>
                  <a:pt x="9216" y="9257"/>
                  <a:pt x="10220" y="8770"/>
                  <a:pt x="11225" y="9095"/>
                </a:cubicBezTo>
                <a:cubicBezTo>
                  <a:pt x="12230" y="9420"/>
                  <a:pt x="12732" y="10394"/>
                  <a:pt x="12397" y="11368"/>
                </a:cubicBezTo>
                <a:close/>
                <a:moveTo>
                  <a:pt x="20937" y="13155"/>
                </a:moveTo>
                <a:cubicBezTo>
                  <a:pt x="18760" y="12018"/>
                  <a:pt x="18760" y="12018"/>
                  <a:pt x="18760" y="12018"/>
                </a:cubicBezTo>
                <a:cubicBezTo>
                  <a:pt x="18760" y="9420"/>
                  <a:pt x="18760" y="9420"/>
                  <a:pt x="18760" y="9420"/>
                </a:cubicBezTo>
                <a:cubicBezTo>
                  <a:pt x="20769" y="8120"/>
                  <a:pt x="20769" y="8120"/>
                  <a:pt x="20769" y="8120"/>
                </a:cubicBezTo>
                <a:cubicBezTo>
                  <a:pt x="21272" y="7958"/>
                  <a:pt x="21439" y="7308"/>
                  <a:pt x="21104" y="6983"/>
                </a:cubicBezTo>
                <a:cubicBezTo>
                  <a:pt x="18927" y="3411"/>
                  <a:pt x="18927" y="3411"/>
                  <a:pt x="18927" y="3411"/>
                </a:cubicBezTo>
                <a:cubicBezTo>
                  <a:pt x="18592" y="3086"/>
                  <a:pt x="18090" y="2923"/>
                  <a:pt x="17755" y="3086"/>
                </a:cubicBezTo>
                <a:cubicBezTo>
                  <a:pt x="15746" y="4385"/>
                  <a:pt x="15746" y="4385"/>
                  <a:pt x="15746" y="4385"/>
                </a:cubicBezTo>
                <a:cubicBezTo>
                  <a:pt x="13569" y="3248"/>
                  <a:pt x="13569" y="3248"/>
                  <a:pt x="13569" y="3248"/>
                </a:cubicBezTo>
                <a:cubicBezTo>
                  <a:pt x="13569" y="812"/>
                  <a:pt x="13569" y="812"/>
                  <a:pt x="13569" y="812"/>
                </a:cubicBezTo>
                <a:cubicBezTo>
                  <a:pt x="13569" y="325"/>
                  <a:pt x="13234" y="0"/>
                  <a:pt x="12732" y="0"/>
                </a:cubicBezTo>
                <a:cubicBezTo>
                  <a:pt x="8546" y="0"/>
                  <a:pt x="8546" y="0"/>
                  <a:pt x="8546" y="0"/>
                </a:cubicBezTo>
                <a:cubicBezTo>
                  <a:pt x="8211" y="0"/>
                  <a:pt x="8044" y="162"/>
                  <a:pt x="7876" y="325"/>
                </a:cubicBezTo>
                <a:cubicBezTo>
                  <a:pt x="7709" y="487"/>
                  <a:pt x="7541" y="650"/>
                  <a:pt x="7541" y="974"/>
                </a:cubicBezTo>
                <a:cubicBezTo>
                  <a:pt x="7541" y="3248"/>
                  <a:pt x="7541" y="3248"/>
                  <a:pt x="7541" y="3248"/>
                </a:cubicBezTo>
                <a:cubicBezTo>
                  <a:pt x="5532" y="4385"/>
                  <a:pt x="5532" y="4385"/>
                  <a:pt x="5532" y="4385"/>
                </a:cubicBezTo>
                <a:cubicBezTo>
                  <a:pt x="3355" y="3248"/>
                  <a:pt x="3355" y="3248"/>
                  <a:pt x="3355" y="3248"/>
                </a:cubicBezTo>
                <a:cubicBezTo>
                  <a:pt x="3188" y="3248"/>
                  <a:pt x="3020" y="3248"/>
                  <a:pt x="2686" y="3248"/>
                </a:cubicBezTo>
                <a:cubicBezTo>
                  <a:pt x="2518" y="3248"/>
                  <a:pt x="2351" y="3411"/>
                  <a:pt x="2183" y="3735"/>
                </a:cubicBezTo>
                <a:cubicBezTo>
                  <a:pt x="6" y="7308"/>
                  <a:pt x="6" y="7308"/>
                  <a:pt x="6" y="7308"/>
                </a:cubicBezTo>
                <a:cubicBezTo>
                  <a:pt x="6" y="7471"/>
                  <a:pt x="6" y="7633"/>
                  <a:pt x="6" y="7958"/>
                </a:cubicBezTo>
                <a:cubicBezTo>
                  <a:pt x="6" y="8120"/>
                  <a:pt x="174" y="8283"/>
                  <a:pt x="509" y="8445"/>
                </a:cubicBezTo>
                <a:cubicBezTo>
                  <a:pt x="2518" y="9582"/>
                  <a:pt x="2518" y="9582"/>
                  <a:pt x="2518" y="9582"/>
                </a:cubicBezTo>
                <a:cubicBezTo>
                  <a:pt x="2518" y="12018"/>
                  <a:pt x="2518" y="12018"/>
                  <a:pt x="2518" y="12018"/>
                </a:cubicBezTo>
                <a:cubicBezTo>
                  <a:pt x="509" y="13155"/>
                  <a:pt x="509" y="13155"/>
                  <a:pt x="509" y="13155"/>
                </a:cubicBezTo>
                <a:cubicBezTo>
                  <a:pt x="6" y="13480"/>
                  <a:pt x="-161" y="13967"/>
                  <a:pt x="174" y="14454"/>
                </a:cubicBezTo>
                <a:cubicBezTo>
                  <a:pt x="2183" y="18027"/>
                  <a:pt x="2183" y="18027"/>
                  <a:pt x="2183" y="18027"/>
                </a:cubicBezTo>
                <a:cubicBezTo>
                  <a:pt x="2518" y="18514"/>
                  <a:pt x="3020" y="18514"/>
                  <a:pt x="3523" y="18352"/>
                </a:cubicBezTo>
                <a:cubicBezTo>
                  <a:pt x="5532" y="17215"/>
                  <a:pt x="5532" y="17215"/>
                  <a:pt x="5532" y="17215"/>
                </a:cubicBezTo>
                <a:cubicBezTo>
                  <a:pt x="7709" y="18352"/>
                  <a:pt x="7709" y="18352"/>
                  <a:pt x="7709" y="18352"/>
                </a:cubicBezTo>
                <a:cubicBezTo>
                  <a:pt x="7709" y="20788"/>
                  <a:pt x="7709" y="20788"/>
                  <a:pt x="7709" y="20788"/>
                </a:cubicBezTo>
                <a:cubicBezTo>
                  <a:pt x="7709" y="20950"/>
                  <a:pt x="7876" y="21275"/>
                  <a:pt x="8044" y="21438"/>
                </a:cubicBezTo>
                <a:cubicBezTo>
                  <a:pt x="8211" y="21600"/>
                  <a:pt x="8379" y="21600"/>
                  <a:pt x="8713" y="21600"/>
                </a:cubicBezTo>
                <a:cubicBezTo>
                  <a:pt x="12899" y="21600"/>
                  <a:pt x="12899" y="21600"/>
                  <a:pt x="12899" y="21600"/>
                </a:cubicBezTo>
                <a:cubicBezTo>
                  <a:pt x="13402" y="21600"/>
                  <a:pt x="13737" y="21113"/>
                  <a:pt x="13737" y="20626"/>
                </a:cubicBezTo>
                <a:cubicBezTo>
                  <a:pt x="13737" y="18352"/>
                  <a:pt x="13737" y="18352"/>
                  <a:pt x="13737" y="18352"/>
                </a:cubicBezTo>
                <a:cubicBezTo>
                  <a:pt x="15913" y="17053"/>
                  <a:pt x="15913" y="17053"/>
                  <a:pt x="15913" y="17053"/>
                </a:cubicBezTo>
                <a:cubicBezTo>
                  <a:pt x="17923" y="18189"/>
                  <a:pt x="17923" y="18189"/>
                  <a:pt x="17923" y="18189"/>
                </a:cubicBezTo>
                <a:cubicBezTo>
                  <a:pt x="18090" y="18352"/>
                  <a:pt x="18425" y="18352"/>
                  <a:pt x="18592" y="18352"/>
                </a:cubicBezTo>
                <a:cubicBezTo>
                  <a:pt x="18927" y="18189"/>
                  <a:pt x="19095" y="18027"/>
                  <a:pt x="19262" y="17865"/>
                </a:cubicBezTo>
                <a:cubicBezTo>
                  <a:pt x="21272" y="14292"/>
                  <a:pt x="21272" y="14292"/>
                  <a:pt x="21272" y="14292"/>
                </a:cubicBezTo>
                <a:cubicBezTo>
                  <a:pt x="21439" y="13805"/>
                  <a:pt x="21272" y="13317"/>
                  <a:pt x="20937" y="13155"/>
                </a:cubicBezTo>
                <a:close/>
                <a:moveTo>
                  <a:pt x="15579" y="12343"/>
                </a:moveTo>
                <a:cubicBezTo>
                  <a:pt x="14741" y="14941"/>
                  <a:pt x="11895" y="16403"/>
                  <a:pt x="9048" y="15591"/>
                </a:cubicBezTo>
                <a:cubicBezTo>
                  <a:pt x="6369" y="14779"/>
                  <a:pt x="4862" y="12018"/>
                  <a:pt x="5699" y="9257"/>
                </a:cubicBezTo>
                <a:cubicBezTo>
                  <a:pt x="6537" y="6659"/>
                  <a:pt x="9551" y="5197"/>
                  <a:pt x="12230" y="6009"/>
                </a:cubicBezTo>
                <a:cubicBezTo>
                  <a:pt x="14909" y="6821"/>
                  <a:pt x="16416" y="9582"/>
                  <a:pt x="15579" y="12343"/>
                </a:cubicBezTo>
                <a:close/>
                <a:moveTo>
                  <a:pt x="15579" y="12343"/>
                </a:moveTo>
              </a:path>
            </a:pathLst>
          </a:custGeom>
          <a:solidFill>
            <a:schemeClr val="bg1"/>
          </a:solidFill>
          <a:ln>
            <a:solidFill>
              <a:srgbClr val="BF0000"/>
            </a:solidFill>
          </a:ln>
        </p:spPr>
        <p:txBody>
          <a:bodyPr lIns="0" tIns="0" rIns="0" bIns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04152-09A2-B6BB-66E7-F63E3264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326" y="6153546"/>
            <a:ext cx="2743200" cy="365125"/>
          </a:xfrm>
        </p:spPr>
        <p:txBody>
          <a:bodyPr/>
          <a:lstStyle/>
          <a:p>
            <a:fld id="{D6865BF3-CA76-47B9-AF9A-0E6F130EC642}" type="slidenum">
              <a:rPr lang="en-US" b="1" smtClean="0"/>
              <a:t>19</a:t>
            </a:fld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7B86CF-F9FA-4881-8827-F05CD0CB52F9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9" name="Content Placeholder 18">
              <a:extLst>
                <a:ext uri="{FF2B5EF4-FFF2-40B4-BE49-F238E27FC236}">
                  <a16:creationId xmlns:a16="http://schemas.microsoft.com/office/drawing/2014/main" id="{4C9649D4-FC81-8E32-D4D3-25E2B0F80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10" name="Content Placeholder 18">
              <a:extLst>
                <a:ext uri="{FF2B5EF4-FFF2-40B4-BE49-F238E27FC236}">
                  <a16:creationId xmlns:a16="http://schemas.microsoft.com/office/drawing/2014/main" id="{2FE51CB6-E1DA-CF92-B9F0-86CDC15C7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0375F0-8EEE-2435-7331-633B62C501F0}"/>
              </a:ext>
            </a:extLst>
          </p:cNvPr>
          <p:cNvSpPr txBox="1"/>
          <p:nvPr/>
        </p:nvSpPr>
        <p:spPr>
          <a:xfrm>
            <a:off x="1776422" y="4798366"/>
            <a:ext cx="4057373" cy="20082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rgbClr val="FD4221"/>
                </a:solidFill>
                <a:latin typeface="Times New Roman"/>
                <a:cs typeface="Times New Roman"/>
              </a:rPr>
              <a:t>Multi-Modal Delivery </a:t>
            </a:r>
            <a:r>
              <a:rPr lang="en-US" sz="1900" b="1">
                <a:solidFill>
                  <a:srgbClr val="FD4221"/>
                </a:solidFill>
                <a:latin typeface="Times New Roman"/>
                <a:cs typeface="Times New Roman"/>
              </a:rPr>
              <a:t>Options</a:t>
            </a:r>
            <a:endParaRPr lang="en-US">
              <a:solidFill>
                <a:srgbClr val="000000"/>
              </a:solidFill>
              <a:latin typeface="Outfit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Implement multi-modal delivery options like drones, electric bicycles, motorcycles, and walkers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 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b="1">
              <a:solidFill>
                <a:srgbClr val="FD422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577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2" grpId="0"/>
      <p:bldP spid="29" grpId="0" animBg="1"/>
      <p:bldP spid="37" grpId="0" animBg="1"/>
      <p:bldP spid="42" grpId="0" animBg="1"/>
      <p:bldP spid="47" grpId="0"/>
      <p:bldP spid="52" grpId="0"/>
      <p:bldP spid="55" grpId="0"/>
      <p:bldP spid="58" grpId="0" animBg="1"/>
      <p:bldP spid="59" grpId="0" animBg="1"/>
      <p:bldP spid="60" grpId="0" animBg="1"/>
      <p:bldP spid="64" grpId="0" animBg="1"/>
      <p:bldP spid="67" grpId="0" animBg="1"/>
      <p:bldP spid="77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F37038FD-A155-404C-8130-C28380655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8" b="879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B0B156F-2F1C-4A35-9084-81B94308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1"/>
                </a:solidFill>
              </a:rPr>
              <a:t>Agenda</a:t>
            </a:r>
            <a:endParaRPr lang="en-US" sz="5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7B1628-B828-4058-8E7D-062D9AB7D751}"/>
              </a:ext>
            </a:extLst>
          </p:cNvPr>
          <p:cNvGrpSpPr/>
          <p:nvPr/>
        </p:nvGrpSpPr>
        <p:grpSpPr>
          <a:xfrm>
            <a:off x="84679" y="365125"/>
            <a:ext cx="1370496" cy="844243"/>
            <a:chOff x="8969922" y="3866514"/>
            <a:chExt cx="2089309" cy="1240701"/>
          </a:xfrm>
        </p:grpSpPr>
        <p:pic>
          <p:nvPicPr>
            <p:cNvPr id="6" name="Content Placeholder 18">
              <a:extLst>
                <a:ext uri="{FF2B5EF4-FFF2-40B4-BE49-F238E27FC236}">
                  <a16:creationId xmlns:a16="http://schemas.microsoft.com/office/drawing/2014/main" id="{15CF7FCE-9E38-42D0-BAD2-63E13E6E3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7" name="Content Placeholder 18">
              <a:extLst>
                <a:ext uri="{FF2B5EF4-FFF2-40B4-BE49-F238E27FC236}">
                  <a16:creationId xmlns:a16="http://schemas.microsoft.com/office/drawing/2014/main" id="{4D8389F4-8101-4976-A04E-19E4C63E4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  <p:graphicFrame>
        <p:nvGraphicFramePr>
          <p:cNvPr id="20" name="Content Placeholder 36">
            <a:extLst>
              <a:ext uri="{FF2B5EF4-FFF2-40B4-BE49-F238E27FC236}">
                <a16:creationId xmlns:a16="http://schemas.microsoft.com/office/drawing/2014/main" id="{BAACA4F4-272F-11B7-C93A-6B5942EF1F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898224"/>
              </p:ext>
            </p:extLst>
          </p:nvPr>
        </p:nvGraphicFramePr>
        <p:xfrm>
          <a:off x="102219" y="1881774"/>
          <a:ext cx="11987561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460D46CD-C34D-F031-E88A-B3717F9F8878}"/>
              </a:ext>
            </a:extLst>
          </p:cNvPr>
          <p:cNvGrpSpPr/>
          <p:nvPr/>
        </p:nvGrpSpPr>
        <p:grpSpPr>
          <a:xfrm>
            <a:off x="0" y="6505175"/>
            <a:ext cx="9547412" cy="352823"/>
            <a:chOff x="771837" y="2209800"/>
            <a:chExt cx="9545643" cy="1062842"/>
          </a:xfrm>
        </p:grpSpPr>
        <p:sp>
          <p:nvSpPr>
            <p:cNvPr id="32" name="Chevron 15">
              <a:extLst>
                <a:ext uri="{FF2B5EF4-FFF2-40B4-BE49-F238E27FC236}">
                  <a16:creationId xmlns:a16="http://schemas.microsoft.com/office/drawing/2014/main" id="{F79C6757-0C3F-4960-E06B-1ABFA8079F99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1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C9915B59-7E43-A27E-0222-CA9769C86A56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2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34" name="Chevron 15">
              <a:extLst>
                <a:ext uri="{FF2B5EF4-FFF2-40B4-BE49-F238E27FC236}">
                  <a16:creationId xmlns:a16="http://schemas.microsoft.com/office/drawing/2014/main" id="{27AE6DBF-2EB7-6D3B-EC29-D8EBFFA43D9E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3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Approach </a:t>
              </a:r>
            </a:p>
          </p:txBody>
        </p:sp>
        <p:sp>
          <p:nvSpPr>
            <p:cNvPr id="35" name="Chevron 15">
              <a:extLst>
                <a:ext uri="{FF2B5EF4-FFF2-40B4-BE49-F238E27FC236}">
                  <a16:creationId xmlns:a16="http://schemas.microsoft.com/office/drawing/2014/main" id="{6C91B75C-07D8-6324-147F-4EF09EC22DAD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accent4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36" name="Chevron 15">
            <a:extLst>
              <a:ext uri="{FF2B5EF4-FFF2-40B4-BE49-F238E27FC236}">
                <a16:creationId xmlns:a16="http://schemas.microsoft.com/office/drawing/2014/main" id="{65467959-40B9-2A0F-6B8F-7C19A167CEFB}"/>
              </a:ext>
            </a:extLst>
          </p:cNvPr>
          <p:cNvSpPr/>
          <p:nvPr/>
        </p:nvSpPr>
        <p:spPr>
          <a:xfrm>
            <a:off x="9074274" y="6501981"/>
            <a:ext cx="3418044" cy="351741"/>
          </a:xfrm>
          <a:prstGeom prst="chevron">
            <a:avLst>
              <a:gd name="adj" fmla="val 43499"/>
            </a:avLst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935C7FB3-97E5-00EC-25F7-1C9A5099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6580" y="6139572"/>
            <a:ext cx="2743200" cy="365125"/>
          </a:xfrm>
        </p:spPr>
        <p:txBody>
          <a:bodyPr/>
          <a:lstStyle/>
          <a:p>
            <a:fld id="{D6865BF3-CA76-47B9-AF9A-0E6F130EC642}" type="slidenum">
              <a:rPr lang="en-US" b="1" smtClean="0"/>
              <a:t>2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87955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08A9-4B5A-E78D-1C88-981E52C09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ea typeface="+mj-lt"/>
                <a:cs typeface="+mj-lt"/>
              </a:rPr>
              <a:t>References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EC6F3-06F6-DA6A-292A-46D6963E6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346"/>
            <a:ext cx="10515600" cy="50584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[1] </a:t>
            </a:r>
            <a:r>
              <a:rPr lang="en-US" sz="2000">
                <a:ea typeface="+mn-lt"/>
                <a:cs typeface="+mn-lt"/>
              </a:rPr>
              <a:t>Exploring Door Dash: Everything You Need to Know. </a:t>
            </a:r>
            <a:r>
              <a:rPr lang="en-US" sz="2000">
                <a:ea typeface="+mn-lt"/>
                <a:cs typeface="+mn-lt"/>
                <a:hlinkClick r:id="rId2"/>
              </a:rPr>
              <a:t>https://medium.com/@social.restaurantify01/exploring-door-dash-everything-you-need-to-know-1958dae2d98c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[2] </a:t>
            </a:r>
            <a:r>
              <a:rPr lang="en-US" sz="2000">
                <a:ea typeface="+mn-lt"/>
                <a:cs typeface="+mn-lt"/>
              </a:rPr>
              <a:t>How did </a:t>
            </a:r>
            <a:r>
              <a:rPr lang="en-US" sz="2000" err="1">
                <a:ea typeface="+mn-lt"/>
                <a:cs typeface="+mn-lt"/>
              </a:rPr>
              <a:t>DoorDash</a:t>
            </a:r>
            <a:r>
              <a:rPr lang="en-US" sz="2000">
                <a:ea typeface="+mn-lt"/>
                <a:cs typeface="+mn-lt"/>
              </a:rPr>
              <a:t> win the Food Delivery Wars? </a:t>
            </a:r>
            <a:r>
              <a:rPr lang="en-US" sz="2000">
                <a:ea typeface="+mn-lt"/>
                <a:cs typeface="+mn-lt"/>
                <a:hlinkClick r:id="rId3"/>
              </a:rPr>
              <a:t>https://www.aakashg.com/doordash/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[3] </a:t>
            </a:r>
            <a:r>
              <a:rPr lang="en-US" sz="2000">
                <a:ea typeface="+mn-lt"/>
                <a:cs typeface="+mn-lt"/>
              </a:rPr>
              <a:t>Annual revenue of </a:t>
            </a:r>
            <a:r>
              <a:rPr lang="en-US" sz="2000" err="1">
                <a:ea typeface="+mn-lt"/>
                <a:cs typeface="+mn-lt"/>
              </a:rPr>
              <a:t>DoorDash</a:t>
            </a:r>
            <a:r>
              <a:rPr lang="en-US" sz="2000">
                <a:ea typeface="+mn-lt"/>
                <a:cs typeface="+mn-lt"/>
              </a:rPr>
              <a:t> from 2019 to 2023. </a:t>
            </a:r>
            <a:r>
              <a:rPr lang="en-US" sz="2000">
                <a:ea typeface="+mn-lt"/>
                <a:cs typeface="+mn-lt"/>
                <a:hlinkClick r:id="rId4"/>
              </a:rPr>
              <a:t>https://www.statista.com/statistics/1294498/doordash-annual-revenue/#:~:text=In%202023%2C%20DoorDash%20generated%20approximately,2013%20in%20Palo%20Alto%2C%20California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55E8-5A1D-2A50-7E2D-42C87013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997BDA-0266-8DAC-5F6B-273889C79276}"/>
              </a:ext>
            </a:extLst>
          </p:cNvPr>
          <p:cNvGrpSpPr/>
          <p:nvPr/>
        </p:nvGrpSpPr>
        <p:grpSpPr>
          <a:xfrm>
            <a:off x="10547" y="110373"/>
            <a:ext cx="1370496" cy="844244"/>
            <a:chOff x="8969922" y="3866514"/>
            <a:chExt cx="2089309" cy="1240701"/>
          </a:xfrm>
        </p:grpSpPr>
        <p:pic>
          <p:nvPicPr>
            <p:cNvPr id="6" name="Content Placeholder 18">
              <a:extLst>
                <a:ext uri="{FF2B5EF4-FFF2-40B4-BE49-F238E27FC236}">
                  <a16:creationId xmlns:a16="http://schemas.microsoft.com/office/drawing/2014/main" id="{723D8D0F-BAF6-1DBC-C8C8-ECC067E7A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7" name="Content Placeholder 18">
              <a:extLst>
                <a:ext uri="{FF2B5EF4-FFF2-40B4-BE49-F238E27FC236}">
                  <a16:creationId xmlns:a16="http://schemas.microsoft.com/office/drawing/2014/main" id="{5D6C7A7C-E2A8-8935-01FE-B2F5747F7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191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CE9EC80-783B-4096-A38D-3BB867EC2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5" b="20605"/>
          <a:stretch/>
        </p:blipFill>
        <p:spPr bwMode="auto">
          <a:xfrm>
            <a:off x="0" y="0"/>
            <a:ext cx="12192000" cy="47853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40ACDE-0515-4B64-838B-266594F9CF9F}"/>
              </a:ext>
            </a:extLst>
          </p:cNvPr>
          <p:cNvSpPr/>
          <p:nvPr/>
        </p:nvSpPr>
        <p:spPr>
          <a:xfrm>
            <a:off x="3645803" y="2174627"/>
            <a:ext cx="489877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spc="-300">
                <a:solidFill>
                  <a:schemeClr val="accent1"/>
                </a:solidFill>
                <a:latin typeface="+mj-lt"/>
              </a:rPr>
              <a:t>Thank</a:t>
            </a:r>
            <a:r>
              <a:rPr lang="en-US" sz="8800" spc="-300">
                <a:solidFill>
                  <a:schemeClr val="tx2"/>
                </a:solidFill>
                <a:latin typeface="+mj-lt"/>
              </a:rPr>
              <a:t>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F548A-F063-C242-A425-FA8BCD94A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8F4E28-A7FD-0A3E-783D-D0595A1D3F54}"/>
              </a:ext>
            </a:extLst>
          </p:cNvPr>
          <p:cNvGrpSpPr/>
          <p:nvPr/>
        </p:nvGrpSpPr>
        <p:grpSpPr>
          <a:xfrm>
            <a:off x="10547" y="110373"/>
            <a:ext cx="1370496" cy="844244"/>
            <a:chOff x="8969922" y="3866514"/>
            <a:chExt cx="2089309" cy="1240701"/>
          </a:xfrm>
        </p:grpSpPr>
        <p:pic>
          <p:nvPicPr>
            <p:cNvPr id="5" name="Content Placeholder 18">
              <a:extLst>
                <a:ext uri="{FF2B5EF4-FFF2-40B4-BE49-F238E27FC236}">
                  <a16:creationId xmlns:a16="http://schemas.microsoft.com/office/drawing/2014/main" id="{344D0178-F0AC-0263-FC74-B1618A1B7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6" name="Content Placeholder 18">
              <a:extLst>
                <a:ext uri="{FF2B5EF4-FFF2-40B4-BE49-F238E27FC236}">
                  <a16:creationId xmlns:a16="http://schemas.microsoft.com/office/drawing/2014/main" id="{891319AC-8999-3CEE-70BB-3791D184C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F8E3-EA77-FFBC-F31F-5139ED3E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200932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Appendix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D91FC-FE26-6C86-5356-841A036FC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266468"/>
            <a:ext cx="7591518" cy="47373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Times New Roman"/>
                <a:cs typeface="Times New Roman"/>
              </a:rPr>
              <a:t>Original data: 197,428 observations with 16 variables</a:t>
            </a:r>
          </a:p>
          <a:p>
            <a:r>
              <a:rPr lang="en-US" sz="1800">
                <a:latin typeface="Times New Roman"/>
                <a:cs typeface="Times New Roman"/>
              </a:rPr>
              <a:t>No duplicates</a:t>
            </a:r>
          </a:p>
          <a:p>
            <a:r>
              <a:rPr lang="en-US" sz="1800">
                <a:latin typeface="Times New Roman"/>
                <a:cs typeface="Times New Roman"/>
              </a:rPr>
              <a:t>56061 Missing values</a:t>
            </a:r>
          </a:p>
          <a:p>
            <a:pPr lvl="1"/>
            <a:r>
              <a:rPr lang="en-US" sz="1800">
                <a:latin typeface="Times New Roman"/>
                <a:cs typeface="Times New Roman"/>
              </a:rPr>
              <a:t>987 </a:t>
            </a:r>
            <a:r>
              <a:rPr lang="en-US" sz="1800" err="1">
                <a:latin typeface="Times New Roman"/>
                <a:cs typeface="Times New Roman"/>
              </a:rPr>
              <a:t>market_id</a:t>
            </a:r>
            <a:r>
              <a:rPr lang="en-US" sz="1800">
                <a:latin typeface="Times New Roman"/>
                <a:cs typeface="Times New Roman"/>
              </a:rPr>
              <a:t> </a:t>
            </a:r>
          </a:p>
          <a:p>
            <a:pPr lvl="1"/>
            <a:r>
              <a:rPr lang="en-US" sz="1800">
                <a:latin typeface="Times New Roman"/>
                <a:cs typeface="Times New Roman"/>
              </a:rPr>
              <a:t>7 </a:t>
            </a:r>
            <a:r>
              <a:rPr lang="en-US" sz="1800" err="1">
                <a:latin typeface="Times New Roman"/>
                <a:cs typeface="Times New Roman"/>
              </a:rPr>
              <a:t>actual_delivery_time</a:t>
            </a:r>
            <a:endParaRPr lang="en-US" sz="1800">
              <a:latin typeface="Times New Roman"/>
              <a:cs typeface="Times New Roman"/>
            </a:endParaRPr>
          </a:p>
          <a:p>
            <a:pPr lvl="1"/>
            <a:r>
              <a:rPr lang="en-US" sz="1800">
                <a:latin typeface="Times New Roman"/>
                <a:cs typeface="Times New Roman"/>
              </a:rPr>
              <a:t>4760 </a:t>
            </a:r>
            <a:r>
              <a:rPr lang="en-US" sz="1800" err="1">
                <a:latin typeface="Times New Roman"/>
                <a:cs typeface="Times New Roman"/>
              </a:rPr>
              <a:t>store_primary_category</a:t>
            </a:r>
            <a:endParaRPr lang="en-US" sz="1800">
              <a:latin typeface="Times New Roman"/>
              <a:cs typeface="Times New Roman"/>
            </a:endParaRPr>
          </a:p>
          <a:p>
            <a:pPr lvl="1"/>
            <a:r>
              <a:rPr lang="en-US" sz="1800">
                <a:latin typeface="Times New Roman"/>
                <a:cs typeface="Times New Roman"/>
              </a:rPr>
              <a:t>16262 </a:t>
            </a:r>
            <a:r>
              <a:rPr lang="en-US" sz="1800" err="1">
                <a:latin typeface="Times New Roman"/>
                <a:cs typeface="Times New Roman"/>
              </a:rPr>
              <a:t>total_busy_dashers</a:t>
            </a:r>
            <a:r>
              <a:rPr lang="en-US" sz="1800">
                <a:latin typeface="Times New Roman"/>
                <a:cs typeface="Times New Roman"/>
              </a:rPr>
              <a:t> </a:t>
            </a:r>
          </a:p>
          <a:p>
            <a:pPr lvl="1"/>
            <a:r>
              <a:rPr lang="en-US" sz="1800">
                <a:latin typeface="Times New Roman"/>
                <a:cs typeface="Times New Roman"/>
              </a:rPr>
              <a:t>995 </a:t>
            </a:r>
            <a:r>
              <a:rPr lang="en-US" sz="1800" err="1">
                <a:latin typeface="Times New Roman"/>
                <a:cs typeface="Times New Roman"/>
              </a:rPr>
              <a:t>order_protocol</a:t>
            </a:r>
            <a:r>
              <a:rPr lang="en-US" sz="1800">
                <a:latin typeface="Times New Roman"/>
                <a:cs typeface="Times New Roman"/>
              </a:rPr>
              <a:t> </a:t>
            </a:r>
          </a:p>
          <a:p>
            <a:pPr lvl="1"/>
            <a:r>
              <a:rPr lang="en-US" sz="1800">
                <a:latin typeface="Times New Roman"/>
                <a:cs typeface="Times New Roman"/>
              </a:rPr>
              <a:t>16,262 </a:t>
            </a:r>
            <a:r>
              <a:rPr lang="en-US" sz="1800" err="1">
                <a:latin typeface="Times New Roman"/>
                <a:cs typeface="Times New Roman"/>
              </a:rPr>
              <a:t>total_onshift_dashers</a:t>
            </a:r>
            <a:endParaRPr lang="en-US" sz="1800">
              <a:latin typeface="Times New Roman"/>
              <a:cs typeface="Times New Roman"/>
            </a:endParaRPr>
          </a:p>
          <a:p>
            <a:pPr lvl="1"/>
            <a:r>
              <a:rPr lang="en-US" sz="1800">
                <a:latin typeface="Times New Roman"/>
                <a:cs typeface="Times New Roman"/>
              </a:rPr>
              <a:t>16,262 </a:t>
            </a:r>
            <a:r>
              <a:rPr lang="en-US" sz="1800" err="1">
                <a:latin typeface="Times New Roman"/>
                <a:cs typeface="Times New Roman"/>
              </a:rPr>
              <a:t>total_outstanding_orders</a:t>
            </a:r>
            <a:r>
              <a:rPr lang="en-US" sz="1800">
                <a:latin typeface="Times New Roman"/>
                <a:cs typeface="Times New Roman"/>
              </a:rPr>
              <a:t> </a:t>
            </a:r>
          </a:p>
          <a:p>
            <a:pPr lvl="1"/>
            <a:r>
              <a:rPr lang="en-US" sz="1800">
                <a:latin typeface="Times New Roman"/>
                <a:cs typeface="Times New Roman"/>
              </a:rPr>
              <a:t>526 </a:t>
            </a:r>
            <a:r>
              <a:rPr lang="en-US" sz="1800" err="1">
                <a:latin typeface="Times New Roman"/>
                <a:cs typeface="Times New Roman"/>
              </a:rPr>
              <a:t>estimated_store_to_consumer_driving_duration</a:t>
            </a:r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8A690-7738-2810-F096-4E5E27AE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13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6CE1232-DCE2-FB90-271B-547A53288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934955"/>
              </p:ext>
            </p:extLst>
          </p:nvPr>
        </p:nvGraphicFramePr>
        <p:xfrm>
          <a:off x="1502228" y="859971"/>
          <a:ext cx="9016556" cy="5886524"/>
        </p:xfrm>
        <a:graphic>
          <a:graphicData uri="http://schemas.openxmlformats.org/drawingml/2006/table">
            <a:tbl>
              <a:tblPr firstRow="1" firstCol="1" bandRow="1"/>
              <a:tblGrid>
                <a:gridCol w="1877785">
                  <a:extLst>
                    <a:ext uri="{9D8B030D-6E8A-4147-A177-3AD203B41FA5}">
                      <a16:colId xmlns:a16="http://schemas.microsoft.com/office/drawing/2014/main" val="594861281"/>
                    </a:ext>
                  </a:extLst>
                </a:gridCol>
                <a:gridCol w="984912">
                  <a:extLst>
                    <a:ext uri="{9D8B030D-6E8A-4147-A177-3AD203B41FA5}">
                      <a16:colId xmlns:a16="http://schemas.microsoft.com/office/drawing/2014/main" val="2463886608"/>
                    </a:ext>
                  </a:extLst>
                </a:gridCol>
                <a:gridCol w="1033220">
                  <a:extLst>
                    <a:ext uri="{9D8B030D-6E8A-4147-A177-3AD203B41FA5}">
                      <a16:colId xmlns:a16="http://schemas.microsoft.com/office/drawing/2014/main" val="2283210009"/>
                    </a:ext>
                  </a:extLst>
                </a:gridCol>
                <a:gridCol w="5120639">
                  <a:extLst>
                    <a:ext uri="{9D8B030D-6E8A-4147-A177-3AD203B41FA5}">
                      <a16:colId xmlns:a16="http://schemas.microsoft.com/office/drawing/2014/main" val="2352898739"/>
                    </a:ext>
                  </a:extLst>
                </a:gridCol>
              </a:tblGrid>
              <a:tr h="252709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Variable 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Variable Type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Unit of Measurement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938452"/>
                  </a:ext>
                </a:extLst>
              </a:tr>
              <a:tr h="27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market_id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Categorical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unique identifier for the city/region where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DoorDash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 operates.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11955"/>
                  </a:ext>
                </a:extLst>
              </a:tr>
              <a:tr h="137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created_at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Timestamp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UTC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date and time when the consumer submitted the order.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514549"/>
                  </a:ext>
                </a:extLst>
              </a:tr>
              <a:tr h="27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actual_delivery_time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Timestamp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UTC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date and time when the order was delivered to the consumer.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22087"/>
                  </a:ext>
                </a:extLst>
              </a:tr>
              <a:tr h="137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store_id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Categorical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unique identifier representing the restaurant for which the order was submitted.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247"/>
                  </a:ext>
                </a:extLst>
              </a:tr>
              <a:tr h="137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store_primary_category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Categorical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cuisine category of the restaurant.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516102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order_protocol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Categorical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protocol ID through which the store receives orders from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DoorDash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990289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total_items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Numerical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Items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total number of items in the order.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020153"/>
                  </a:ext>
                </a:extLst>
              </a:tr>
              <a:tr h="27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subtotal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Numerical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Cents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total value of the order submitted.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208861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num_distinct_items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Numerical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Items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number of distinct items included in the order.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849959"/>
                  </a:ext>
                </a:extLst>
              </a:tr>
              <a:tr h="27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min_item_price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Numerical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Cents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price of the item with the least cost in the order.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306340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max_item_price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Numerical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Cents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price of the item with the highest cost in the order.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43664"/>
                  </a:ext>
                </a:extLst>
              </a:tr>
              <a:tr h="5520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total_onshift_dashers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Numerical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Dashers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number of available dashers who are within 10 miles of the store at the time of order creation.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547341"/>
                  </a:ext>
                </a:extLst>
              </a:tr>
              <a:tr h="471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total_busy_dashers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Numerical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Dashers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subset of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onshift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 dashers who are currently working on an order.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123595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total_outstanding_orders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Numerical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Orders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The number of orders within 10 miles of this order that are currently being processed.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682228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estimated_order_place_duration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Numerical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Seconds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The estimated time for the restaurant to receive the order from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DoorDash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148312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estimated_store_to_consumer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_</a:t>
                      </a:r>
                      <a:endParaRPr lang="en-US">
                        <a:latin typeface="Times New Roman"/>
                        <a:ea typeface="等线"/>
                        <a:cs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driving_duration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Numerical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Times New Roman"/>
                        </a:rPr>
                        <a:t>Seconds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The estimated travel time between the store and the consumer.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93997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0DE0D8C-B7E0-B0FA-BF36-E8792C20F6AF}"/>
              </a:ext>
            </a:extLst>
          </p:cNvPr>
          <p:cNvSpPr txBox="1"/>
          <p:nvPr/>
        </p:nvSpPr>
        <p:spPr>
          <a:xfrm>
            <a:off x="3013317" y="1003"/>
            <a:ext cx="59995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/>
              <a:t>Data Dictionary of Original Variables</a:t>
            </a:r>
            <a:endParaRPr lang="zh-CN" altLang="en-US" sz="28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800AF8-ABF5-2EC4-930C-C64D9215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70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6CE1232-DCE2-FB90-271B-547A53288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94668"/>
              </p:ext>
            </p:extLst>
          </p:nvPr>
        </p:nvGraphicFramePr>
        <p:xfrm>
          <a:off x="1622067" y="1231490"/>
          <a:ext cx="8714630" cy="5254201"/>
        </p:xfrm>
        <a:graphic>
          <a:graphicData uri="http://schemas.openxmlformats.org/drawingml/2006/table">
            <a:tbl>
              <a:tblPr firstRow="1" firstCol="1" bandRow="1"/>
              <a:tblGrid>
                <a:gridCol w="1575857">
                  <a:extLst>
                    <a:ext uri="{9D8B030D-6E8A-4147-A177-3AD203B41FA5}">
                      <a16:colId xmlns:a16="http://schemas.microsoft.com/office/drawing/2014/main" val="594861281"/>
                    </a:ext>
                  </a:extLst>
                </a:gridCol>
                <a:gridCol w="984912">
                  <a:extLst>
                    <a:ext uri="{9D8B030D-6E8A-4147-A177-3AD203B41FA5}">
                      <a16:colId xmlns:a16="http://schemas.microsoft.com/office/drawing/2014/main" val="2463886608"/>
                    </a:ext>
                  </a:extLst>
                </a:gridCol>
                <a:gridCol w="1033220">
                  <a:extLst>
                    <a:ext uri="{9D8B030D-6E8A-4147-A177-3AD203B41FA5}">
                      <a16:colId xmlns:a16="http://schemas.microsoft.com/office/drawing/2014/main" val="2283210009"/>
                    </a:ext>
                  </a:extLst>
                </a:gridCol>
                <a:gridCol w="5120641">
                  <a:extLst>
                    <a:ext uri="{9D8B030D-6E8A-4147-A177-3AD203B41FA5}">
                      <a16:colId xmlns:a16="http://schemas.microsoft.com/office/drawing/2014/main" val="2352898739"/>
                    </a:ext>
                  </a:extLst>
                </a:gridCol>
              </a:tblGrid>
              <a:tr h="252709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Variable Name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Variable Type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Unit of Measurement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Description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938452"/>
                  </a:ext>
                </a:extLst>
              </a:tr>
              <a:tr h="276000">
                <a:tc>
                  <a:txBody>
                    <a:bodyPr/>
                    <a:lstStyle/>
                    <a:p>
                      <a:pPr algn="l"/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market_id</a:t>
                      </a:r>
                      <a:endParaRPr lang="zh-CN" sz="1050" kern="100" err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Categorical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ID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unique identifier for the city/region where </a:t>
                      </a:r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DoorDash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operates.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11955"/>
                  </a:ext>
                </a:extLst>
              </a:tr>
              <a:tr h="137999">
                <a:tc>
                  <a:txBody>
                    <a:bodyPr/>
                    <a:lstStyle/>
                    <a:p>
                      <a:pPr algn="l"/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store_primary_category</a:t>
                      </a:r>
                      <a:endParaRPr lang="zh-CN" sz="1050" kern="100" err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Categorical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NA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cuisine category of the restaurant.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514549"/>
                  </a:ext>
                </a:extLst>
              </a:tr>
              <a:tr h="276000">
                <a:tc>
                  <a:txBody>
                    <a:bodyPr/>
                    <a:lstStyle/>
                    <a:p>
                      <a:pPr algn="l"/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order_protocol</a:t>
                      </a:r>
                      <a:endParaRPr lang="zh-CN" sz="1050" kern="100" err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Categorical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ID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protocol ID through which the store receives orders from </a:t>
                      </a:r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DoorDash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22087"/>
                  </a:ext>
                </a:extLst>
              </a:tr>
              <a:tr h="137999">
                <a:tc>
                  <a:txBody>
                    <a:bodyPr/>
                    <a:lstStyle/>
                    <a:p>
                      <a:pPr algn="l"/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total_items</a:t>
                      </a:r>
                      <a:endParaRPr lang="zh-CN" sz="1050" kern="100" err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Numerical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Items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total number of items in the order.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5247"/>
                  </a:ext>
                </a:extLst>
              </a:tr>
              <a:tr h="137999"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subtotal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Numerical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Dollars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total value of the order submitted.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516102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/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total_delivery_duration</a:t>
                      </a:r>
                      <a:endParaRPr lang="zh-CN" sz="1050" kern="100" err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Numerical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Minutes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target variable, created by subtracting the </a:t>
                      </a:r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created_at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timestamp from the </a:t>
                      </a:r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actual_delivery_time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990289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time_peak</a:t>
                      </a:r>
                      <a:endParaRPr lang="zh-CN" sz="1050" b="1" kern="100" err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Binary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NA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 if the order creation time is during peak hours (6-9 AM, 11 AM-1 PM, 5-8 PM); 0 otherwise.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020153"/>
                  </a:ext>
                </a:extLst>
              </a:tr>
              <a:tr h="276000">
                <a:tc>
                  <a:txBody>
                    <a:bodyPr/>
                    <a:lstStyle/>
                    <a:p>
                      <a:pPr algn="l"/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max_item_price</a:t>
                      </a:r>
                      <a:endParaRPr lang="zh-CN" sz="1050" kern="100" err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Numerical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Dollars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price of the item with the highest cost in the order.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208861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Weekend</a:t>
                      </a:r>
                      <a:endParaRPr lang="zh-CN" sz="105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Binary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NA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 if the order creation time falls on Friday, Saturday, or Sunday; 0 for other days.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849959"/>
                  </a:ext>
                </a:extLst>
              </a:tr>
              <a:tr h="276000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total_dashers_ratio</a:t>
                      </a:r>
                      <a:endParaRPr lang="zh-CN" sz="1050" b="1" kern="100" err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Numerical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Percentage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ratio of busy dashers to the total dashers on shift.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306340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/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total_outstanding_orders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Numerical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Orders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number of orders within 10 miles of this order that are currently being processed.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43664"/>
                  </a:ext>
                </a:extLst>
              </a:tr>
              <a:tr h="552001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estimated_non</a:t>
                      </a:r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_</a:t>
                      </a:r>
                      <a:endParaRPr lang="zh-CN" sz="105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  <a:p>
                      <a:pPr algn="l"/>
                      <a:r>
                        <a:rPr lang="en-US" sz="1100" b="1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preparation_duaration</a:t>
                      </a:r>
                      <a:endParaRPr lang="zh-CN" sz="1050" b="1" kern="100" err="1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Numerical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Minutes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sum of  the time estimated for the restaurant to receive the order from </a:t>
                      </a:r>
                      <a:r>
                        <a:rPr lang="en-US" sz="1100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DoorDash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and the estimated travel time between the store and the consumer.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547341"/>
                  </a:ext>
                </a:extLst>
              </a:tr>
              <a:tr h="690000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percent_distinct_item_of_total</a:t>
                      </a:r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​</a:t>
                      </a:r>
                      <a:endParaRPr lang="zh-CN" sz="105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Numerical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Percentage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proportion of unique items within the total number of items. It is calculated by dividing the number of distinct items by the total number of items.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123595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price range</a:t>
                      </a:r>
                      <a:endParaRPr lang="zh-CN" sz="105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Numerical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Dollars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The difference between the highest and lowest item prices in an order, indicating the range of item prices.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5326" marR="4532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68222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0DE0D8C-B7E0-B0FA-BF36-E8792C20F6AF}"/>
              </a:ext>
            </a:extLst>
          </p:cNvPr>
          <p:cNvSpPr txBox="1"/>
          <p:nvPr/>
        </p:nvSpPr>
        <p:spPr>
          <a:xfrm>
            <a:off x="2980225" y="-2168"/>
            <a:ext cx="5999997" cy="5293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/>
              <a:t>Data Dictionary of Selected Variables</a:t>
            </a:r>
            <a:endParaRPr lang="zh-CN" altLang="en-US" sz="28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83FBF-E140-5030-CF81-16837D46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74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0DE0D8C-B7E0-B0FA-BF36-E8792C20F6AF}"/>
              </a:ext>
            </a:extLst>
          </p:cNvPr>
          <p:cNvSpPr txBox="1"/>
          <p:nvPr/>
        </p:nvSpPr>
        <p:spPr>
          <a:xfrm>
            <a:off x="2980225" y="-2168"/>
            <a:ext cx="5999997" cy="5293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/>
              <a:t>Data Dictionary of Selected Variables</a:t>
            </a:r>
            <a:endParaRPr lang="zh-CN" altLang="en-US" sz="28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83FBF-E140-5030-CF81-16837D46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F8D32-3EDF-3791-2C13-CE1D3673BF37}"/>
              </a:ext>
            </a:extLst>
          </p:cNvPr>
          <p:cNvSpPr txBox="1"/>
          <p:nvPr/>
        </p:nvSpPr>
        <p:spPr>
          <a:xfrm>
            <a:off x="285750" y="1181100"/>
            <a:ext cx="1154430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ea typeface="+mn-lt"/>
                <a:cs typeface="+mn-lt"/>
              </a:rPr>
              <a:t>Order Protocol: </a:t>
            </a: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 method of how orders are transmitted from the </a:t>
            </a:r>
            <a:r>
              <a:rPr lang="en-US" sz="2400" err="1">
                <a:solidFill>
                  <a:srgbClr val="0D0D0D"/>
                </a:solidFill>
                <a:ea typeface="+mn-lt"/>
                <a:cs typeface="+mn-lt"/>
              </a:rPr>
              <a:t>DoorDash</a:t>
            </a: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 platform to the store. </a:t>
            </a:r>
            <a:endParaRPr lang="en-US" sz="2400">
              <a:ea typeface="+mn-lt"/>
              <a:cs typeface="+mn-lt"/>
            </a:endParaRPr>
          </a:p>
          <a:p>
            <a:pPr algn="just"/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pPr algn="just"/>
            <a:r>
              <a:rPr lang="en-US" sz="2400" u="sng">
                <a:solidFill>
                  <a:srgbClr val="0D0D0D"/>
                </a:solidFill>
                <a:ea typeface="+mn-lt"/>
                <a:cs typeface="+mn-lt"/>
              </a:rPr>
              <a:t>Middleware Integration:</a:t>
            </a: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 Uses intermediary software to connect </a:t>
            </a:r>
            <a:r>
              <a:rPr lang="en-US" sz="2400" err="1">
                <a:solidFill>
                  <a:srgbClr val="0D0D0D"/>
                </a:solidFill>
                <a:ea typeface="+mn-lt"/>
                <a:cs typeface="+mn-lt"/>
              </a:rPr>
              <a:t>DoorDash</a:t>
            </a: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 with the store's systems. 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rgbClr val="0D0D0D"/>
              </a:solidFill>
              <a:ea typeface="+mn-lt"/>
              <a:cs typeface="+mn-lt"/>
            </a:endParaRPr>
          </a:p>
          <a:p>
            <a:pPr algn="just"/>
            <a:r>
              <a:rPr lang="en-US" sz="2400" u="sng">
                <a:solidFill>
                  <a:srgbClr val="0D0D0D"/>
                </a:solidFill>
                <a:ea typeface="+mn-lt"/>
                <a:cs typeface="+mn-lt"/>
              </a:rPr>
              <a:t>Direct POS Integration:</a:t>
            </a: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 Connects </a:t>
            </a:r>
            <a:r>
              <a:rPr lang="en-US" sz="2400" err="1">
                <a:solidFill>
                  <a:srgbClr val="0D0D0D"/>
                </a:solidFill>
                <a:ea typeface="+mn-lt"/>
                <a:cs typeface="+mn-lt"/>
              </a:rPr>
              <a:t>DoorDash</a:t>
            </a:r>
            <a:r>
              <a:rPr lang="en-US" sz="2400">
                <a:solidFill>
                  <a:srgbClr val="0D0D0D"/>
                </a:solidFill>
                <a:ea typeface="+mn-lt"/>
                <a:cs typeface="+mn-lt"/>
              </a:rPr>
              <a:t> directly to the store's POS system in real-time, streamlining order processing without the need for intermediary software.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14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05E4-D21C-6CAA-3CB5-14025BA3B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0EF5AA-0FB3-285B-9BED-7956C0F8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209" y="1266355"/>
            <a:ext cx="7564583" cy="50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6D016-272E-32E2-4FF9-02389995CF4E}"/>
              </a:ext>
            </a:extLst>
          </p:cNvPr>
          <p:cNvSpPr txBox="1"/>
          <p:nvPr/>
        </p:nvSpPr>
        <p:spPr>
          <a:xfrm>
            <a:off x="3049967" y="1359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800" b="1"/>
              <a:t> Histograms of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42310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A240D-82EC-A3BA-C0D8-0CA33F00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9A9163-3B10-61F3-4043-497FA52C6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897" y="664257"/>
            <a:ext cx="6296025" cy="619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27CE2-8E35-27F4-6B5D-C8118E6429B6}"/>
              </a:ext>
            </a:extLst>
          </p:cNvPr>
          <p:cNvSpPr txBox="1"/>
          <p:nvPr/>
        </p:nvSpPr>
        <p:spPr>
          <a:xfrm>
            <a:off x="3048197" y="2413"/>
            <a:ext cx="6096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800" b="1"/>
              <a:t>Box Plots of Numerical Variables</a:t>
            </a:r>
            <a:endParaRPr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1691169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1D37D-C62B-A122-C6B4-F84D9960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74411-9AE7-78BF-0FD4-604171531F5F}"/>
              </a:ext>
            </a:extLst>
          </p:cNvPr>
          <p:cNvSpPr txBox="1"/>
          <p:nvPr/>
        </p:nvSpPr>
        <p:spPr>
          <a:xfrm>
            <a:off x="3395021" y="-1115"/>
            <a:ext cx="58354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/>
              <a:t> Results for Backward Elimination</a:t>
            </a:r>
            <a:endParaRPr lang="zh-CN" altLang="en-US" sz="2800" b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1B5D14-9212-271B-8F38-5318BAD6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7" y="998182"/>
            <a:ext cx="2314304" cy="57232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21F5C1-25C5-F9EB-3C38-B47E54A4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726" y="998182"/>
            <a:ext cx="2231114" cy="57232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57D7ED-605F-B642-D7CA-2C794F400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607" y="998182"/>
            <a:ext cx="2345164" cy="56486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4B542F-E273-0E27-B4F2-07DBD666A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698" y="929919"/>
            <a:ext cx="2613438" cy="58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66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2BDC7-73D5-439D-F752-4C0044DA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29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C30307-EB9C-EC3A-ABBE-4708711DA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92" y="1421606"/>
            <a:ext cx="8511281" cy="15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46B748-029D-CAA0-409F-2774DCF45486}"/>
              </a:ext>
            </a:extLst>
          </p:cNvPr>
          <p:cNvSpPr txBox="1"/>
          <p:nvPr/>
        </p:nvSpPr>
        <p:spPr>
          <a:xfrm>
            <a:off x="2550518" y="2786"/>
            <a:ext cx="777676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800" b="1"/>
              <a:t>High Correlation Coefficients between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C9924-918D-7B12-1A9F-022199DB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99" y="3449781"/>
            <a:ext cx="4486901" cy="3305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3CDD6-F0D0-E101-7277-25508B7DBF54}"/>
              </a:ext>
            </a:extLst>
          </p:cNvPr>
          <p:cNvSpPr txBox="1"/>
          <p:nvPr/>
        </p:nvSpPr>
        <p:spPr>
          <a:xfrm>
            <a:off x="2164410" y="301151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Variance Inflation Factor (Before)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DC6602-4F67-4A4E-8BAA-5BFD7F37D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3477157"/>
            <a:ext cx="4382112" cy="2562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C0E846-3A06-A9DA-6821-07EE6C66F7A1}"/>
              </a:ext>
            </a:extLst>
          </p:cNvPr>
          <p:cNvSpPr txBox="1"/>
          <p:nvPr/>
        </p:nvSpPr>
        <p:spPr>
          <a:xfrm>
            <a:off x="6935066" y="3037658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Variance Inflation Factor (After)</a:t>
            </a:r>
          </a:p>
        </p:txBody>
      </p:sp>
    </p:spTree>
    <p:extLst>
      <p:ext uri="{BB962C8B-B14F-4D97-AF65-F5344CB8AC3E}">
        <p14:creationId xmlns:p14="http://schemas.microsoft.com/office/powerpoint/2010/main" val="301668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B03D3CF-C561-FCCC-F359-520090BE4B3E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4" name="Content Placeholder 18">
              <a:extLst>
                <a:ext uri="{FF2B5EF4-FFF2-40B4-BE49-F238E27FC236}">
                  <a16:creationId xmlns:a16="http://schemas.microsoft.com/office/drawing/2014/main" id="{C203B030-92BD-65C4-B2AD-B980A13A8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5" name="Content Placeholder 18">
              <a:extLst>
                <a:ext uri="{FF2B5EF4-FFF2-40B4-BE49-F238E27FC236}">
                  <a16:creationId xmlns:a16="http://schemas.microsoft.com/office/drawing/2014/main" id="{6DE25C92-E2AD-B971-7761-571FE7118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  <p:sp>
        <p:nvSpPr>
          <p:cNvPr id="16" name="Title 3">
            <a:extLst>
              <a:ext uri="{FF2B5EF4-FFF2-40B4-BE49-F238E27FC236}">
                <a16:creationId xmlns:a16="http://schemas.microsoft.com/office/drawing/2014/main" id="{972719C2-6EBA-C794-8278-AFB081E73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3810"/>
            <a:ext cx="10515600" cy="1121682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What is </a:t>
            </a:r>
            <a:r>
              <a:rPr lang="en-US" sz="4000" b="1" err="1">
                <a:solidFill>
                  <a:srgbClr val="FF0000"/>
                </a:solidFill>
              </a:rPr>
              <a:t>DoorDash</a:t>
            </a:r>
            <a:r>
              <a:rPr lang="en-US" sz="4000" b="1">
                <a:solidFill>
                  <a:srgbClr val="FF0000"/>
                </a:solidFill>
              </a:rPr>
              <a:t>?</a:t>
            </a:r>
            <a:endParaRPr lang="en-US" sz="4000"/>
          </a:p>
        </p:txBody>
      </p:sp>
      <p:pic>
        <p:nvPicPr>
          <p:cNvPr id="18" name="Picture 17" descr="A graph of sales&#10;&#10;Description automatically generated">
            <a:extLst>
              <a:ext uri="{FF2B5EF4-FFF2-40B4-BE49-F238E27FC236}">
                <a16:creationId xmlns:a16="http://schemas.microsoft.com/office/drawing/2014/main" id="{CC60405F-1665-0C7E-CB6A-416198D36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86" y="2719373"/>
            <a:ext cx="6113780" cy="34035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4BC586-D6E4-B22C-73EC-28BF05718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976" y="2829846"/>
            <a:ext cx="5577840" cy="33014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13A0DD-8394-3FCA-EE68-86D4B6C59CDC}"/>
              </a:ext>
            </a:extLst>
          </p:cNvPr>
          <p:cNvSpPr txBox="1"/>
          <p:nvPr/>
        </p:nvSpPr>
        <p:spPr>
          <a:xfrm>
            <a:off x="3578788" y="6114287"/>
            <a:ext cx="28890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Source: 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Bloomberg Second Measure [2]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12CD0421-4649-9E8A-D7BC-7BBFD372F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1608" y="658627"/>
            <a:ext cx="3383280" cy="823912"/>
          </a:xfrm>
        </p:spPr>
        <p:txBody>
          <a:bodyPr>
            <a:normAutofit/>
          </a:bodyPr>
          <a:lstStyle/>
          <a:p>
            <a:pPr algn="ctr"/>
            <a:r>
              <a:rPr lang="en-US" sz="2000" spc="300">
                <a:solidFill>
                  <a:schemeClr val="accent3">
                    <a:lumMod val="75000"/>
                  </a:schemeClr>
                </a:solidFill>
              </a:rPr>
              <a:t>BACKGROUND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0C616D-8FFF-7DEB-4A0E-BB1B64E0ACAE}"/>
              </a:ext>
            </a:extLst>
          </p:cNvPr>
          <p:cNvSpPr txBox="1"/>
          <p:nvPr/>
        </p:nvSpPr>
        <p:spPr>
          <a:xfrm>
            <a:off x="5640419" y="1319703"/>
            <a:ext cx="339455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3"/>
                </a:solidFill>
              </a:rPr>
              <a:t>30 countries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3"/>
                </a:solidFill>
              </a:rPr>
              <a:t>450,000 merchants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3"/>
                </a:solidFill>
              </a:rPr>
              <a:t>20,000,000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3"/>
                </a:solidFill>
              </a:rPr>
              <a:t>One million delivery couriers</a:t>
            </a:r>
          </a:p>
          <a:p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90F679BF-CB01-EF85-A397-FE7E3F3A4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33372" y="658265"/>
            <a:ext cx="3383280" cy="823912"/>
          </a:xfrm>
        </p:spPr>
        <p:txBody>
          <a:bodyPr>
            <a:normAutofit/>
          </a:bodyPr>
          <a:lstStyle/>
          <a:p>
            <a:pPr algn="ctr"/>
            <a:r>
              <a:rPr lang="en-US" sz="2000" spc="300">
                <a:solidFill>
                  <a:schemeClr val="accent3">
                    <a:lumMod val="75000"/>
                  </a:schemeClr>
                </a:solidFill>
              </a:rPr>
              <a:t>COMPETITORS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0D4682-54B6-F06D-F227-1721266D6EF4}"/>
              </a:ext>
            </a:extLst>
          </p:cNvPr>
          <p:cNvSpPr txBox="1"/>
          <p:nvPr/>
        </p:nvSpPr>
        <p:spPr>
          <a:xfrm>
            <a:off x="9923217" y="1318108"/>
            <a:ext cx="209127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latin typeface="Aharoni"/>
                <a:cs typeface="Aharoni"/>
              </a:rPr>
              <a:t>UBER </a:t>
            </a:r>
            <a:r>
              <a:rPr lang="en-US" sz="2000" b="1">
                <a:solidFill>
                  <a:srgbClr val="00B050"/>
                </a:solidFill>
                <a:latin typeface="Aharoni"/>
                <a:cs typeface="Aharoni"/>
              </a:rPr>
              <a:t>EATS</a:t>
            </a:r>
          </a:p>
        </p:txBody>
      </p:sp>
      <p:pic>
        <p:nvPicPr>
          <p:cNvPr id="40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A0EB780-3563-BE2D-82D9-D23D9243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181" y="1719900"/>
            <a:ext cx="1115666" cy="24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Postmates | Logopedia | Fandom">
            <a:extLst>
              <a:ext uri="{FF2B5EF4-FFF2-40B4-BE49-F238E27FC236}">
                <a16:creationId xmlns:a16="http://schemas.microsoft.com/office/drawing/2014/main" id="{90E04C86-A677-4775-0339-EBF19C338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/>
          <a:stretch/>
        </p:blipFill>
        <p:spPr bwMode="auto">
          <a:xfrm>
            <a:off x="9460492" y="1985127"/>
            <a:ext cx="1903647" cy="5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BCAC011-E283-5BF5-0DFC-130A10AC3F60}"/>
              </a:ext>
            </a:extLst>
          </p:cNvPr>
          <p:cNvSpPr/>
          <p:nvPr/>
        </p:nvSpPr>
        <p:spPr>
          <a:xfrm>
            <a:off x="176784" y="1066799"/>
            <a:ext cx="5029200" cy="14142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DoorDash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is a convenient on-demand food delivery application that enables customers to order food and beverages from local restaurants within a specified radius [1]. </a:t>
            </a:r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BC17A7-B88E-9259-8E16-A9B241DF7501}"/>
              </a:ext>
            </a:extLst>
          </p:cNvPr>
          <p:cNvSpPr txBox="1"/>
          <p:nvPr/>
        </p:nvSpPr>
        <p:spPr>
          <a:xfrm>
            <a:off x="10778163" y="6120383"/>
            <a:ext cx="13772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Source: Statista [3]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14D33A-21E5-6938-B432-292CE4C03E7A}"/>
              </a:ext>
            </a:extLst>
          </p:cNvPr>
          <p:cNvGrpSpPr/>
          <p:nvPr/>
        </p:nvGrpSpPr>
        <p:grpSpPr>
          <a:xfrm>
            <a:off x="0" y="6514546"/>
            <a:ext cx="9547411" cy="343452"/>
            <a:chOff x="771837" y="2209800"/>
            <a:chExt cx="9545643" cy="1062842"/>
          </a:xfrm>
        </p:grpSpPr>
        <p:sp>
          <p:nvSpPr>
            <p:cNvPr id="13" name="Chevron 15">
              <a:extLst>
                <a:ext uri="{FF2B5EF4-FFF2-40B4-BE49-F238E27FC236}">
                  <a16:creationId xmlns:a16="http://schemas.microsoft.com/office/drawing/2014/main" id="{D837B6E7-E118-4E6A-04A1-6AF69BECAE9B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1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Introduction </a:t>
              </a:r>
              <a:endParaRPr lang="en-US"/>
            </a:p>
          </p:txBody>
        </p:sp>
        <p:sp>
          <p:nvSpPr>
            <p:cNvPr id="14" name="Chevron 176">
              <a:extLst>
                <a:ext uri="{FF2B5EF4-FFF2-40B4-BE49-F238E27FC236}">
                  <a16:creationId xmlns:a16="http://schemas.microsoft.com/office/drawing/2014/main" id="{7F84643E-7FE6-AE8D-0CD0-21A289A90D42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/>
                <a:t>Objective </a:t>
              </a:r>
            </a:p>
          </p:txBody>
        </p:sp>
        <p:sp>
          <p:nvSpPr>
            <p:cNvPr id="15" name="Chevron 15">
              <a:extLst>
                <a:ext uri="{FF2B5EF4-FFF2-40B4-BE49-F238E27FC236}">
                  <a16:creationId xmlns:a16="http://schemas.microsoft.com/office/drawing/2014/main" id="{E00E4D2C-825C-4D76-3FB6-EB22819746EA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/>
                <a:t>Approach </a:t>
              </a:r>
            </a:p>
          </p:txBody>
        </p:sp>
        <p:sp>
          <p:nvSpPr>
            <p:cNvPr id="17" name="Chevron 15">
              <a:extLst>
                <a:ext uri="{FF2B5EF4-FFF2-40B4-BE49-F238E27FC236}">
                  <a16:creationId xmlns:a16="http://schemas.microsoft.com/office/drawing/2014/main" id="{CF80436B-A7D3-FC49-9769-2C75B80DFEC8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/>
                <a:t>Results </a:t>
              </a:r>
            </a:p>
          </p:txBody>
        </p:sp>
      </p:grpSp>
      <p:sp>
        <p:nvSpPr>
          <p:cNvPr id="21" name="Chevron 15">
            <a:extLst>
              <a:ext uri="{FF2B5EF4-FFF2-40B4-BE49-F238E27FC236}">
                <a16:creationId xmlns:a16="http://schemas.microsoft.com/office/drawing/2014/main" id="{3F330D52-4803-73E0-3AB9-93155A614D8D}"/>
              </a:ext>
            </a:extLst>
          </p:cNvPr>
          <p:cNvSpPr/>
          <p:nvPr/>
        </p:nvSpPr>
        <p:spPr>
          <a:xfrm>
            <a:off x="9074274" y="6511334"/>
            <a:ext cx="3418044" cy="342388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A2BA8060-86A1-4F32-EF94-E708674A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714" y="6514192"/>
            <a:ext cx="2743200" cy="272597"/>
          </a:xfrm>
        </p:spPr>
        <p:txBody>
          <a:bodyPr/>
          <a:lstStyle/>
          <a:p>
            <a:fld id="{D6865BF3-CA76-47B9-AF9A-0E6F130EC642}" type="slidenum">
              <a:rPr lang="en-US" b="1" smtClean="0"/>
              <a:t>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9315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8751EA1-B506-90FA-2745-6BF3778FF1E6}"/>
              </a:ext>
            </a:extLst>
          </p:cNvPr>
          <p:cNvGraphicFramePr>
            <a:graphicFrameLocks noGrp="1"/>
          </p:cNvGraphicFramePr>
          <p:nvPr/>
        </p:nvGraphicFramePr>
        <p:xfrm>
          <a:off x="64641" y="1616824"/>
          <a:ext cx="2983359" cy="4547816"/>
        </p:xfrm>
        <a:graphic>
          <a:graphicData uri="http://schemas.openxmlformats.org/drawingml/2006/table">
            <a:tbl>
              <a:tblPr/>
              <a:tblGrid>
                <a:gridCol w="2401240">
                  <a:extLst>
                    <a:ext uri="{9D8B030D-6E8A-4147-A177-3AD203B41FA5}">
                      <a16:colId xmlns:a16="http://schemas.microsoft.com/office/drawing/2014/main" val="3625219014"/>
                    </a:ext>
                  </a:extLst>
                </a:gridCol>
                <a:gridCol w="582119">
                  <a:extLst>
                    <a:ext uri="{9D8B030D-6E8A-4147-A177-3AD203B41FA5}">
                      <a16:colId xmlns:a16="http://schemas.microsoft.com/office/drawing/2014/main" val="735411094"/>
                    </a:ext>
                  </a:extLst>
                </a:gridCol>
              </a:tblGrid>
              <a:tr h="16735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Significant Coefficients by Group Lasso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9069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Coefficient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00855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(Intercept)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8.789712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32393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market_id2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-3.85613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1828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market_id3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-2.46786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93389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market_id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-3.65335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04999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market_id5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-2.55856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9062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market_id6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-2.00511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59953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order_protocol2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1.744677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8706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order_protocol3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0.417712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78599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order_protocol4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4.8569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34758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order_protocol5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-0.61252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67952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order_protocol6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9.653102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66900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order_protocol7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-5.78277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12807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store_primary_categoryafrican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-0.2186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1860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store_primary_categoryalcohol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-0.11125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37107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store_primary_categoryamerican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0.676869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2491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store_primary_categoryargentine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1.84559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5784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store_primary_categoryasian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0.82346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41565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store_primary_categorybarbecue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-0.80835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3688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store_primary_categorybelgian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8.741839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4440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store_primary_categorybrazilian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6.50149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77183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store_primary_categorybreakfast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-1.55919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70504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store_primary_categorybritish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-1.16245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18120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store_primary_categorybubble-tea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6.496042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83698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store_primary_categoryburger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1.137357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34163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8AE9B35-15F3-C55E-C25E-7E50DF267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71284"/>
              </p:ext>
            </p:extLst>
          </p:nvPr>
        </p:nvGraphicFramePr>
        <p:xfrm>
          <a:off x="3125630" y="1610588"/>
          <a:ext cx="2894169" cy="4547808"/>
        </p:xfrm>
        <a:graphic>
          <a:graphicData uri="http://schemas.openxmlformats.org/drawingml/2006/table">
            <a:tbl>
              <a:tblPr/>
              <a:tblGrid>
                <a:gridCol w="2329453">
                  <a:extLst>
                    <a:ext uri="{9D8B030D-6E8A-4147-A177-3AD203B41FA5}">
                      <a16:colId xmlns:a16="http://schemas.microsoft.com/office/drawing/2014/main" val="4179590665"/>
                    </a:ext>
                  </a:extLst>
                </a:gridCol>
                <a:gridCol w="564716">
                  <a:extLst>
                    <a:ext uri="{9D8B030D-6E8A-4147-A177-3AD203B41FA5}">
                      <a16:colId xmlns:a16="http://schemas.microsoft.com/office/drawing/2014/main" val="3030951435"/>
                    </a:ext>
                  </a:extLst>
                </a:gridCol>
              </a:tblGrid>
              <a:tr h="1687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Significant Coefficients by Group Lasso (cont.)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941391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Coefficient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00069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store_primary_categoryburmese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2.253313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414787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store_primary_categorycafe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0.082652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584541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store_primary_categorycajun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1.407782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027462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store_primary_categorycaribbean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3.196227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8174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store_primary_categorycatering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0.376852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36849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store_primary_categorycheese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-1.62414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661486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store_primary_categorychinese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0.210265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159969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store_primary_categorycomfort-food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9.9437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8036"/>
                  </a:ext>
                </a:extLst>
              </a:tr>
              <a:tr h="3300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store_primary_categoryconvenience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-store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0.058874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694060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store_primary_categorydessert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3.159223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935712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store_primary_categorydim-sum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-0.09558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868840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store_primary_categoryethiopian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-0.36917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541111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store_primary_categoryeuropean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0.924882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986530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store_primary_categoryfast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-1.57301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434931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store_primary_categoryfilipino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4.012658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22736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store_primary_categoryfrench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-2.61694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382427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store_primary_categorygastropub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-2.29799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879555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store_primary_categorygerman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-3.4432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708888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store_primary_categorygluten-free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-1.1456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310616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store_primary_categorygreek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1.227479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718094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store_primary_categoryhawaiian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-1.08865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962109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store_primary_categoryindian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1.816362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39034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store_primary_categoryirish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0.343758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47949"/>
                  </a:ext>
                </a:extLst>
              </a:tr>
              <a:tr h="1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store_primary_categoryitalian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0.803077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32899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CEEFD2D-F908-E8AF-D5D4-BC3E74902028}"/>
              </a:ext>
            </a:extLst>
          </p:cNvPr>
          <p:cNvGraphicFramePr>
            <a:graphicFrameLocks noGrp="1"/>
          </p:cNvGraphicFramePr>
          <p:nvPr/>
        </p:nvGraphicFramePr>
        <p:xfrm>
          <a:off x="6172203" y="1610588"/>
          <a:ext cx="2983359" cy="4547816"/>
        </p:xfrm>
        <a:graphic>
          <a:graphicData uri="http://schemas.openxmlformats.org/drawingml/2006/table">
            <a:tbl>
              <a:tblPr/>
              <a:tblGrid>
                <a:gridCol w="2401240">
                  <a:extLst>
                    <a:ext uri="{9D8B030D-6E8A-4147-A177-3AD203B41FA5}">
                      <a16:colId xmlns:a16="http://schemas.microsoft.com/office/drawing/2014/main" val="3751347475"/>
                    </a:ext>
                  </a:extLst>
                </a:gridCol>
                <a:gridCol w="582119">
                  <a:extLst>
                    <a:ext uri="{9D8B030D-6E8A-4147-A177-3AD203B41FA5}">
                      <a16:colId xmlns:a16="http://schemas.microsoft.com/office/drawing/2014/main" val="3825702450"/>
                    </a:ext>
                  </a:extLst>
                </a:gridCol>
              </a:tblGrid>
              <a:tr h="16735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Significant Coefficients by Group Lasso (cont.)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94897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Coefficient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13830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store_primary_categoryjapanese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1.625795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4934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store_primary_categorykorean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-1.08578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14729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store_primary_categorykosher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-4.10195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63093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store_primary_categorylatin-american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-0.52089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99521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store_primary_categorylebanese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-0.63984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87466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store_primary_categorymalaysian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1.14459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42776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store_primary_categorymediterranean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0.251642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69181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store_primary_categorymexican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-0.40514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22125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store_primary_categorymiddle-eastern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2.126487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75312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store_primary_categorymoroccan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5.964333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4106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store_primary_categorynepalese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5.726119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56561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store_primary_categoryother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1.010685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59869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store_primary_categorypakistani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3.581079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8351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store_primary_categorypasta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0.757592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27039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store_primary_categorypersian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-2.52902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87433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store_primary_categoryperuvian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0.128994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7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store_primary_categorypizza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2.845754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89095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store_primary_categoryrussian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5.773469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8602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store_primary_categorysalad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3.876027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89082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store_primary_categorysandwich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0.073223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00897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store_primary_categoryseafood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-0.12015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3873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store_primary_categorysingaporean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-6.45742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52150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store_primary_categorysmoothie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-0.28425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98191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store_primary_categorysoup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-6.26209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43309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D64C734-08B6-A907-769D-2B47F933E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4531"/>
              </p:ext>
            </p:extLst>
          </p:nvPr>
        </p:nvGraphicFramePr>
        <p:xfrm>
          <a:off x="9208641" y="1610588"/>
          <a:ext cx="2983359" cy="4547816"/>
        </p:xfrm>
        <a:graphic>
          <a:graphicData uri="http://schemas.openxmlformats.org/drawingml/2006/table">
            <a:tbl>
              <a:tblPr/>
              <a:tblGrid>
                <a:gridCol w="2401240">
                  <a:extLst>
                    <a:ext uri="{9D8B030D-6E8A-4147-A177-3AD203B41FA5}">
                      <a16:colId xmlns:a16="http://schemas.microsoft.com/office/drawing/2014/main" val="986211584"/>
                    </a:ext>
                  </a:extLst>
                </a:gridCol>
                <a:gridCol w="582119">
                  <a:extLst>
                    <a:ext uri="{9D8B030D-6E8A-4147-A177-3AD203B41FA5}">
                      <a16:colId xmlns:a16="http://schemas.microsoft.com/office/drawing/2014/main" val="2769715758"/>
                    </a:ext>
                  </a:extLst>
                </a:gridCol>
              </a:tblGrid>
              <a:tr h="16735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Significant Coefficients by Group Lasso (cont.)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27713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Coefficient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9196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store_primary_categorysouthern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1.793708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63654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store_primary_categoryspanish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3.945842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43757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store_primary_categorysteak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1.985631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82999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store_primary_categorysushi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0.776012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3071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store_primary_categorytapas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2.562042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17658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store_primary_categorythai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0.353314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2328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store_primary_categoryturkish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-2.152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21181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store_primary_categoryvegan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-1.28351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08848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store_primary_categoryvegetarian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0.279057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2900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store_primary_categoryvietnamese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-0.01568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1487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total_items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0.213507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42771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subtotal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0.120944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931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num_distinct_items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0.161525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483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max_item_price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0.116852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86978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total_onshift_dashers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-0.12778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13097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total_busy_dashers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-0.32257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54057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total_outstanding_orders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0.310891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7606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estimated_order_place_duration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0.065877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57679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busy_dashers_ratio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13.29004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44099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estimate_non_preparation_duration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1.148948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60118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percent_distinct_item_of_total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0.015455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23611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price_range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0.054365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48339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Weekend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2.295441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32885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time_peak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4.779835</a:t>
                      </a:r>
                    </a:p>
                  </a:txBody>
                  <a:tcPr marL="7276" marR="7276" marT="72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53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7F571E-19D7-E911-B564-60A1A29D1427}"/>
              </a:ext>
            </a:extLst>
          </p:cNvPr>
          <p:cNvSpPr txBox="1"/>
          <p:nvPr/>
        </p:nvSpPr>
        <p:spPr>
          <a:xfrm>
            <a:off x="2216919" y="-1733"/>
            <a:ext cx="79080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/>
              <a:t>Significant Coefficients of Group Lasso Regression</a:t>
            </a:r>
            <a:endParaRPr lang="zh-CN" altLang="en-US" sz="28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A9A8E-7989-968C-A733-0F999568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25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83B9571-6EF1-FE59-929F-55D83DB8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7" y="1175513"/>
            <a:ext cx="2423337" cy="507492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B2DAFB3-A63B-5CF9-5B89-6272F69B15C5}"/>
              </a:ext>
            </a:extLst>
          </p:cNvPr>
          <p:cNvGrpSpPr/>
          <p:nvPr/>
        </p:nvGrpSpPr>
        <p:grpSpPr>
          <a:xfrm>
            <a:off x="2523261" y="1145033"/>
            <a:ext cx="2447381" cy="5295902"/>
            <a:chOff x="3426753" y="289558"/>
            <a:chExt cx="2447381" cy="52959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A33BB98-BDD0-9AE1-E394-70CCB0F8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6753" y="289558"/>
              <a:ext cx="2423337" cy="3474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2AEC8F-E913-33E6-5783-41B08ED34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8886" y="637014"/>
              <a:ext cx="2375248" cy="4948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576426-992B-DC78-BD99-52F3D62E265C}"/>
              </a:ext>
            </a:extLst>
          </p:cNvPr>
          <p:cNvGrpSpPr/>
          <p:nvPr/>
        </p:nvGrpSpPr>
        <p:grpSpPr>
          <a:xfrm>
            <a:off x="4967233" y="1145033"/>
            <a:ext cx="2447381" cy="5233458"/>
            <a:chOff x="5850090" y="289558"/>
            <a:chExt cx="2447381" cy="52334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1824FD-EAF7-BCBA-71EE-1514756E6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0090" y="289558"/>
              <a:ext cx="2423337" cy="3474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74F063-5602-5150-4DD6-BE47328C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6267" y="637014"/>
              <a:ext cx="2351204" cy="488600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874C16-0BED-DCA3-3A98-56661CA54DD4}"/>
              </a:ext>
            </a:extLst>
          </p:cNvPr>
          <p:cNvGrpSpPr/>
          <p:nvPr/>
        </p:nvGrpSpPr>
        <p:grpSpPr>
          <a:xfrm>
            <a:off x="7414614" y="1145033"/>
            <a:ext cx="2423337" cy="5135740"/>
            <a:chOff x="8345560" y="289558"/>
            <a:chExt cx="2423337" cy="51357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51A7AD-FBD6-10DE-A5C4-F914526A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5560" y="289558"/>
              <a:ext cx="2423337" cy="3474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2090044-6478-99A1-9509-4B5E490D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0395" y="636270"/>
              <a:ext cx="2256369" cy="478902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D6EE011-310B-7752-BBBB-FF7FBA04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818" y="1144289"/>
            <a:ext cx="2423337" cy="3474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FA5D67-E3A3-6974-37CA-C777E9FA3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6914" y="1491745"/>
            <a:ext cx="2323315" cy="3120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48A25E-6B86-4E20-365C-97EF04CA916D}"/>
              </a:ext>
            </a:extLst>
          </p:cNvPr>
          <p:cNvSpPr txBox="1"/>
          <p:nvPr/>
        </p:nvSpPr>
        <p:spPr>
          <a:xfrm>
            <a:off x="3309409" y="-2168"/>
            <a:ext cx="557327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/>
              <a:t>Multiple Linear Regression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EF099-B698-BE5B-A096-3AAE43E0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65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B644B-5239-FBC7-5FEE-1938BC2C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A graph with a bar graph&#10;&#10;Description automatically generated">
            <a:extLst>
              <a:ext uri="{FF2B5EF4-FFF2-40B4-BE49-F238E27FC236}">
                <a16:creationId xmlns:a16="http://schemas.microsoft.com/office/drawing/2014/main" id="{EACFDB40-370B-A371-03FC-3CD2E742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72" y="1467716"/>
            <a:ext cx="7686675" cy="523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962E3-AD31-DB94-9039-CC45D6D3F640}"/>
              </a:ext>
            </a:extLst>
          </p:cNvPr>
          <p:cNvSpPr txBox="1"/>
          <p:nvPr/>
        </p:nvSpPr>
        <p:spPr>
          <a:xfrm>
            <a:off x="3588304" y="1036"/>
            <a:ext cx="603700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/>
              <a:t>Significant variables in MLR model</a:t>
            </a:r>
          </a:p>
        </p:txBody>
      </p:sp>
    </p:spTree>
    <p:extLst>
      <p:ext uri="{BB962C8B-B14F-4D97-AF65-F5344CB8AC3E}">
        <p14:creationId xmlns:p14="http://schemas.microsoft.com/office/powerpoint/2010/main" val="1519239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A46EB-376C-8237-341B-89A0D119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87" y="550990"/>
            <a:ext cx="10371793" cy="62979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4CDBE6-5155-5A7A-7FCE-A7D73524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88C21-FCF5-E115-8A9B-68F14B71A0C1}"/>
              </a:ext>
            </a:extLst>
          </p:cNvPr>
          <p:cNvSpPr txBox="1"/>
          <p:nvPr/>
        </p:nvSpPr>
        <p:spPr>
          <a:xfrm>
            <a:off x="3551728" y="25420"/>
            <a:ext cx="592728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/>
              <a:t>Regression Tree Plot after pruning</a:t>
            </a:r>
          </a:p>
        </p:txBody>
      </p:sp>
    </p:spTree>
    <p:extLst>
      <p:ext uri="{BB962C8B-B14F-4D97-AF65-F5344CB8AC3E}">
        <p14:creationId xmlns:p14="http://schemas.microsoft.com/office/powerpoint/2010/main" val="967323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531091-88D0-B001-6EC1-956937225F4E}"/>
              </a:ext>
            </a:extLst>
          </p:cNvPr>
          <p:cNvSpPr txBox="1"/>
          <p:nvPr/>
        </p:nvSpPr>
        <p:spPr>
          <a:xfrm>
            <a:off x="2602273" y="2186"/>
            <a:ext cx="786580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/>
              <a:t>Top 20 Features from Non-Parametric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7D18A-99EE-E913-38F0-6C509189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5BF3-CA76-47B9-AF9A-0E6F130EC642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A screenshot of a white text&#10;&#10;Description automatically generated">
            <a:extLst>
              <a:ext uri="{FF2B5EF4-FFF2-40B4-BE49-F238E27FC236}">
                <a16:creationId xmlns:a16="http://schemas.microsoft.com/office/drawing/2014/main" id="{5333F429-72C1-74E2-BF17-70277434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582"/>
            <a:ext cx="12192000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88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1DCE-C696-21E4-8C9D-DC8BEEE7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260380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Insights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C63B17-723A-DD05-4D33-588A9396DBE1}"/>
              </a:ext>
            </a:extLst>
          </p:cNvPr>
          <p:cNvGrpSpPr/>
          <p:nvPr/>
        </p:nvGrpSpPr>
        <p:grpSpPr>
          <a:xfrm>
            <a:off x="0" y="6493854"/>
            <a:ext cx="9547412" cy="364144"/>
            <a:chOff x="771837" y="2209800"/>
            <a:chExt cx="9545643" cy="1062842"/>
          </a:xfrm>
        </p:grpSpPr>
        <p:sp>
          <p:nvSpPr>
            <p:cNvPr id="8" name="Chevron 15">
              <a:extLst>
                <a:ext uri="{FF2B5EF4-FFF2-40B4-BE49-F238E27FC236}">
                  <a16:creationId xmlns:a16="http://schemas.microsoft.com/office/drawing/2014/main" id="{39ED7069-9FE0-B02C-A87B-D8D317EEE14A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579CFA18-1E03-94F3-AC96-C2F730FDA9FD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>
                  <a:shade val="80000"/>
                  <a:hueOff val="0"/>
                  <a:satOff val="0"/>
                  <a:lumOff val="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0" name="Chevron 15">
              <a:extLst>
                <a:ext uri="{FF2B5EF4-FFF2-40B4-BE49-F238E27FC236}">
                  <a16:creationId xmlns:a16="http://schemas.microsoft.com/office/drawing/2014/main" id="{4E64270B-A546-92F8-52BD-62073776DC37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3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Approach </a:t>
              </a:r>
            </a:p>
          </p:txBody>
        </p:sp>
        <p:sp>
          <p:nvSpPr>
            <p:cNvPr id="11" name="Chevron 15">
              <a:extLst>
                <a:ext uri="{FF2B5EF4-FFF2-40B4-BE49-F238E27FC236}">
                  <a16:creationId xmlns:a16="http://schemas.microsoft.com/office/drawing/2014/main" id="{6720905E-B971-D49A-4228-06E7A58B276F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12" name="Chevron 15">
            <a:extLst>
              <a:ext uri="{FF2B5EF4-FFF2-40B4-BE49-F238E27FC236}">
                <a16:creationId xmlns:a16="http://schemas.microsoft.com/office/drawing/2014/main" id="{8FD9402F-151E-792C-42CC-1856558C1AA1}"/>
              </a:ext>
            </a:extLst>
          </p:cNvPr>
          <p:cNvSpPr/>
          <p:nvPr/>
        </p:nvSpPr>
        <p:spPr>
          <a:xfrm>
            <a:off x="9074274" y="6490660"/>
            <a:ext cx="3418044" cy="363062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1AA73-2AC3-0ED2-4806-1B84AE4D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5944" y="6519200"/>
            <a:ext cx="2743200" cy="299811"/>
          </a:xfrm>
        </p:spPr>
        <p:txBody>
          <a:bodyPr/>
          <a:lstStyle/>
          <a:p>
            <a:fld id="{D6865BF3-CA76-47B9-AF9A-0E6F130EC642}" type="slidenum">
              <a:rPr lang="en-US" b="1" smtClean="0"/>
              <a:t>35</a:t>
            </a:fld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B8171-6154-A97C-9041-39ED3D0669D0}"/>
              </a:ext>
            </a:extLst>
          </p:cNvPr>
          <p:cNvSpPr txBox="1"/>
          <p:nvPr/>
        </p:nvSpPr>
        <p:spPr>
          <a:xfrm>
            <a:off x="1613476" y="2447636"/>
            <a:ext cx="783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DF75D-ECB0-104C-2079-E5B88CAC7E5E}"/>
              </a:ext>
            </a:extLst>
          </p:cNvPr>
          <p:cNvSpPr txBox="1"/>
          <p:nvPr/>
        </p:nvSpPr>
        <p:spPr>
          <a:xfrm>
            <a:off x="518100" y="2447635"/>
            <a:ext cx="783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7AE4DC-3736-959C-93BB-464BF291601C}"/>
              </a:ext>
            </a:extLst>
          </p:cNvPr>
          <p:cNvSpPr txBox="1"/>
          <p:nvPr/>
        </p:nvSpPr>
        <p:spPr>
          <a:xfrm>
            <a:off x="989058" y="3654135"/>
            <a:ext cx="783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CB45BE-9C87-EF5B-2D7B-3CF35F497D16}"/>
              </a:ext>
            </a:extLst>
          </p:cNvPr>
          <p:cNvSpPr txBox="1"/>
          <p:nvPr/>
        </p:nvSpPr>
        <p:spPr>
          <a:xfrm>
            <a:off x="52433" y="3543010"/>
            <a:ext cx="783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AE359-0D70-C5A7-C4FC-6EAD45C7F102}"/>
              </a:ext>
            </a:extLst>
          </p:cNvPr>
          <p:cNvSpPr txBox="1"/>
          <p:nvPr/>
        </p:nvSpPr>
        <p:spPr>
          <a:xfrm>
            <a:off x="2724725" y="3543010"/>
            <a:ext cx="783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City5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9FBC56-B992-61D9-A370-393D5547B67C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25" name="Content Placeholder 18">
              <a:extLst>
                <a:ext uri="{FF2B5EF4-FFF2-40B4-BE49-F238E27FC236}">
                  <a16:creationId xmlns:a16="http://schemas.microsoft.com/office/drawing/2014/main" id="{B6C8D8AE-A142-2049-865A-DAC30076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26" name="Content Placeholder 18">
              <a:extLst>
                <a:ext uri="{FF2B5EF4-FFF2-40B4-BE49-F238E27FC236}">
                  <a16:creationId xmlns:a16="http://schemas.microsoft.com/office/drawing/2014/main" id="{8C2033A6-8CA2-F894-59B0-F75E2DB6D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380A2F4-E657-B593-FEC4-B02969670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485" y="1225356"/>
            <a:ext cx="6319212" cy="3760743"/>
          </a:xfrm>
          <a:prstGeom prst="rect">
            <a:avLst/>
          </a:prstGeom>
        </p:spPr>
      </p:pic>
      <p:pic>
        <p:nvPicPr>
          <p:cNvPr id="14" name="Picture 13" descr="A graph of a delivery duration&#10;&#10;Description automatically generated">
            <a:extLst>
              <a:ext uri="{FF2B5EF4-FFF2-40B4-BE49-F238E27FC236}">
                <a16:creationId xmlns:a16="http://schemas.microsoft.com/office/drawing/2014/main" id="{4DA4674F-B9F4-8796-D874-86B868197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2" y="1214602"/>
            <a:ext cx="6096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07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4949D3E2-86CD-1811-1595-7A43E967E24D}"/>
              </a:ext>
            </a:extLst>
          </p:cNvPr>
          <p:cNvSpPr txBox="1">
            <a:spLocks/>
          </p:cNvSpPr>
          <p:nvPr/>
        </p:nvSpPr>
        <p:spPr>
          <a:xfrm>
            <a:off x="934551" y="-174798"/>
            <a:ext cx="10515600" cy="112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err="1">
                <a:solidFill>
                  <a:srgbClr val="FF0000"/>
                </a:solidFill>
              </a:rPr>
              <a:t>DoorDash</a:t>
            </a:r>
            <a:r>
              <a:rPr lang="en-US" b="1">
                <a:solidFill>
                  <a:srgbClr val="000000"/>
                </a:solidFill>
              </a:rPr>
              <a:t> Operational </a:t>
            </a:r>
            <a:r>
              <a:rPr lang="en-US" b="1"/>
              <a:t>Model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861574A-C8D2-3BFE-B26A-81BA971738A1}"/>
              </a:ext>
            </a:extLst>
          </p:cNvPr>
          <p:cNvSpPr/>
          <p:nvPr/>
        </p:nvSpPr>
        <p:spPr>
          <a:xfrm>
            <a:off x="1292020" y="2891106"/>
            <a:ext cx="1882588" cy="82027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Customer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DB5759-388E-FDF7-928B-391AC10ADA62}"/>
              </a:ext>
            </a:extLst>
          </p:cNvPr>
          <p:cNvCxnSpPr>
            <a:cxnSpLocks/>
          </p:cNvCxnSpPr>
          <p:nvPr/>
        </p:nvCxnSpPr>
        <p:spPr>
          <a:xfrm>
            <a:off x="3174608" y="3301241"/>
            <a:ext cx="1450881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3E0C0839-4455-3892-035A-7B8E1CD873AE}"/>
              </a:ext>
            </a:extLst>
          </p:cNvPr>
          <p:cNvSpPr/>
          <p:nvPr/>
        </p:nvSpPr>
        <p:spPr>
          <a:xfrm>
            <a:off x="3480601" y="2954378"/>
            <a:ext cx="651482" cy="65478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F8AFAB6-A96B-6DEC-3255-E492B9ADF60E}"/>
              </a:ext>
            </a:extLst>
          </p:cNvPr>
          <p:cNvSpPr/>
          <p:nvPr/>
        </p:nvSpPr>
        <p:spPr>
          <a:xfrm>
            <a:off x="4625489" y="2956328"/>
            <a:ext cx="1882588" cy="82027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DoorDash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5E07167-0B94-C834-6847-D4560705A113}"/>
              </a:ext>
            </a:extLst>
          </p:cNvPr>
          <p:cNvSpPr/>
          <p:nvPr/>
        </p:nvSpPr>
        <p:spPr>
          <a:xfrm>
            <a:off x="8091259" y="1931251"/>
            <a:ext cx="1882588" cy="82027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Merchant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A80232A5-D61A-C374-171E-C2837A6EFDE3}"/>
              </a:ext>
            </a:extLst>
          </p:cNvPr>
          <p:cNvSpPr/>
          <p:nvPr/>
        </p:nvSpPr>
        <p:spPr>
          <a:xfrm>
            <a:off x="8086776" y="4136064"/>
            <a:ext cx="1882588" cy="820271"/>
          </a:xfrm>
          <a:prstGeom prst="roundRect">
            <a:avLst/>
          </a:prstGeom>
          <a:solidFill>
            <a:srgbClr val="47A5A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Dasher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E158C9C-DFB5-A007-CD99-AC218035EEE2}"/>
              </a:ext>
            </a:extLst>
          </p:cNvPr>
          <p:cNvCxnSpPr>
            <a:cxnSpLocks/>
            <a:endCxn id="71" idx="1"/>
          </p:cNvCxnSpPr>
          <p:nvPr/>
        </p:nvCxnSpPr>
        <p:spPr>
          <a:xfrm flipV="1">
            <a:off x="6467024" y="2341387"/>
            <a:ext cx="1624235" cy="6535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504E694B-29E6-B467-047A-FD2EEF33A094}"/>
              </a:ext>
            </a:extLst>
          </p:cNvPr>
          <p:cNvSpPr/>
          <p:nvPr/>
        </p:nvSpPr>
        <p:spPr>
          <a:xfrm>
            <a:off x="6995098" y="2321599"/>
            <a:ext cx="651482" cy="6547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2a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C98C4E3-473F-1937-3090-71BA34474FD5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6467024" y="3736694"/>
            <a:ext cx="1619752" cy="809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AF0A12A1-C169-0A4A-E259-80199E29BE6B}"/>
              </a:ext>
            </a:extLst>
          </p:cNvPr>
          <p:cNvSpPr/>
          <p:nvPr/>
        </p:nvSpPr>
        <p:spPr>
          <a:xfrm>
            <a:off x="6970531" y="3783025"/>
            <a:ext cx="651482" cy="6547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2b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63B1096-17A2-6169-1E9A-FD372960B58E}"/>
              </a:ext>
            </a:extLst>
          </p:cNvPr>
          <p:cNvCxnSpPr>
            <a:cxnSpLocks/>
          </p:cNvCxnSpPr>
          <p:nvPr/>
        </p:nvCxnSpPr>
        <p:spPr>
          <a:xfrm>
            <a:off x="9969364" y="2368457"/>
            <a:ext cx="1125841" cy="0"/>
          </a:xfrm>
          <a:prstGeom prst="line">
            <a:avLst/>
          </a:prstGeom>
          <a:ln w="28575">
            <a:solidFill>
              <a:srgbClr val="47A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E92178D-9C7A-CCF3-367B-1D99343C02D5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9028070" y="2751522"/>
            <a:ext cx="4483" cy="1384542"/>
          </a:xfrm>
          <a:prstGeom prst="straightConnector1">
            <a:avLst/>
          </a:prstGeom>
          <a:ln w="28575">
            <a:solidFill>
              <a:srgbClr val="47A5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3759880-D5CA-8C81-E9C2-462209586F16}"/>
              </a:ext>
            </a:extLst>
          </p:cNvPr>
          <p:cNvCxnSpPr>
            <a:cxnSpLocks/>
          </p:cNvCxnSpPr>
          <p:nvPr/>
        </p:nvCxnSpPr>
        <p:spPr>
          <a:xfrm>
            <a:off x="11106972" y="2368457"/>
            <a:ext cx="0" cy="3120775"/>
          </a:xfrm>
          <a:prstGeom prst="line">
            <a:avLst/>
          </a:prstGeom>
          <a:ln w="28575">
            <a:solidFill>
              <a:srgbClr val="47A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7F271DE-2181-18C6-1CDA-692396E92E0F}"/>
              </a:ext>
            </a:extLst>
          </p:cNvPr>
          <p:cNvCxnSpPr>
            <a:cxnSpLocks/>
          </p:cNvCxnSpPr>
          <p:nvPr/>
        </p:nvCxnSpPr>
        <p:spPr>
          <a:xfrm>
            <a:off x="2096762" y="5493001"/>
            <a:ext cx="9010210" cy="3268"/>
          </a:xfrm>
          <a:prstGeom prst="line">
            <a:avLst/>
          </a:prstGeom>
          <a:ln w="28575">
            <a:solidFill>
              <a:srgbClr val="47A5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BB7FBB3-0673-FB17-4CB0-4AF795BE015B}"/>
              </a:ext>
            </a:extLst>
          </p:cNvPr>
          <p:cNvCxnSpPr>
            <a:cxnSpLocks/>
          </p:cNvCxnSpPr>
          <p:nvPr/>
        </p:nvCxnSpPr>
        <p:spPr>
          <a:xfrm flipV="1">
            <a:off x="2110889" y="3711377"/>
            <a:ext cx="0" cy="1777855"/>
          </a:xfrm>
          <a:prstGeom prst="straightConnector1">
            <a:avLst/>
          </a:prstGeom>
          <a:ln w="28575">
            <a:solidFill>
              <a:srgbClr val="47A5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762B316-EFE7-598A-313B-CD9286114162}"/>
              </a:ext>
            </a:extLst>
          </p:cNvPr>
          <p:cNvSpPr txBox="1"/>
          <p:nvPr/>
        </p:nvSpPr>
        <p:spPr>
          <a:xfrm>
            <a:off x="2487406" y="4041294"/>
            <a:ext cx="2282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</a:rPr>
              <a:t>Dashers drop off orders to customer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FFE9DFC-C8A2-6417-C551-86B0D5BD28D4}"/>
              </a:ext>
            </a:extLst>
          </p:cNvPr>
          <p:cNvSpPr/>
          <p:nvPr/>
        </p:nvSpPr>
        <p:spPr>
          <a:xfrm>
            <a:off x="1771021" y="4126661"/>
            <a:ext cx="651482" cy="654788"/>
          </a:xfrm>
          <a:prstGeom prst="ellipse">
            <a:avLst/>
          </a:prstGeom>
          <a:solidFill>
            <a:srgbClr val="47A5A6"/>
          </a:solidFill>
          <a:ln>
            <a:solidFill>
              <a:srgbClr val="47A5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0B09C0E-4D97-0244-B0B5-A3ACF286A88A}"/>
              </a:ext>
            </a:extLst>
          </p:cNvPr>
          <p:cNvSpPr/>
          <p:nvPr/>
        </p:nvSpPr>
        <p:spPr>
          <a:xfrm>
            <a:off x="8704570" y="3128237"/>
            <a:ext cx="651482" cy="654788"/>
          </a:xfrm>
          <a:prstGeom prst="ellipse">
            <a:avLst/>
          </a:prstGeom>
          <a:solidFill>
            <a:srgbClr val="47A5A6"/>
          </a:solidFill>
          <a:ln>
            <a:solidFill>
              <a:srgbClr val="47A5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B6010B7-93FC-035F-1D46-5A22948C621E}"/>
              </a:ext>
            </a:extLst>
          </p:cNvPr>
          <p:cNvSpPr txBox="1"/>
          <p:nvPr/>
        </p:nvSpPr>
        <p:spPr>
          <a:xfrm>
            <a:off x="2819776" y="2358649"/>
            <a:ext cx="2282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</a:rPr>
              <a:t>Customer order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E32F970-35FE-6E92-DA74-48570430FF8F}"/>
              </a:ext>
            </a:extLst>
          </p:cNvPr>
          <p:cNvSpPr txBox="1"/>
          <p:nvPr/>
        </p:nvSpPr>
        <p:spPr>
          <a:xfrm>
            <a:off x="6577964" y="4553237"/>
            <a:ext cx="1485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</a:rPr>
              <a:t>Orders sent to dasher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D44248B-86BE-579E-A6A9-BDECB743312B}"/>
              </a:ext>
            </a:extLst>
          </p:cNvPr>
          <p:cNvSpPr txBox="1"/>
          <p:nvPr/>
        </p:nvSpPr>
        <p:spPr>
          <a:xfrm>
            <a:off x="9473662" y="3128237"/>
            <a:ext cx="1815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</a:rPr>
              <a:t>Dashers pick up orders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C8ED1E0-215A-07B7-E37D-20820F5C16CA}"/>
              </a:ext>
            </a:extLst>
          </p:cNvPr>
          <p:cNvSpPr txBox="1"/>
          <p:nvPr/>
        </p:nvSpPr>
        <p:spPr>
          <a:xfrm>
            <a:off x="6405893" y="1580163"/>
            <a:ext cx="2282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</a:rPr>
              <a:t>Orders sent to merchant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0D63017-B799-3C36-2DEB-D1BB36F17599}"/>
              </a:ext>
            </a:extLst>
          </p:cNvPr>
          <p:cNvGrpSpPr/>
          <p:nvPr/>
        </p:nvGrpSpPr>
        <p:grpSpPr>
          <a:xfrm>
            <a:off x="9417083" y="1201144"/>
            <a:ext cx="1689889" cy="1098219"/>
            <a:chOff x="7580513" y="2836548"/>
            <a:chExt cx="3378448" cy="2908461"/>
          </a:xfrm>
        </p:grpSpPr>
        <p:pic>
          <p:nvPicPr>
            <p:cNvPr id="153" name="image1.jpeg" descr="image1.jpeg">
              <a:extLst>
                <a:ext uri="{FF2B5EF4-FFF2-40B4-BE49-F238E27FC236}">
                  <a16:creationId xmlns:a16="http://schemas.microsoft.com/office/drawing/2014/main" id="{6D3F81FF-6EBA-DB1E-BF42-850B4CBF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520" t="2146" r="30122" b="1599"/>
            <a:stretch/>
          </p:blipFill>
          <p:spPr>
            <a:xfrm>
              <a:off x="8975055" y="2956916"/>
              <a:ext cx="1809060" cy="242652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6830902-364B-222D-7255-0FB0F28C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0513" y="2836548"/>
              <a:ext cx="3378448" cy="2908461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70B33AC-78B9-FEFD-193B-3AC6D4DAA6FB}"/>
              </a:ext>
            </a:extLst>
          </p:cNvPr>
          <p:cNvGrpSpPr/>
          <p:nvPr/>
        </p:nvGrpSpPr>
        <p:grpSpPr>
          <a:xfrm>
            <a:off x="174830" y="2804279"/>
            <a:ext cx="999580" cy="804887"/>
            <a:chOff x="1228777" y="3758491"/>
            <a:chExt cx="2067761" cy="1986518"/>
          </a:xfrm>
        </p:grpSpPr>
        <p:pic>
          <p:nvPicPr>
            <p:cNvPr id="156" name="image1.jpeg" descr="image1.jpeg">
              <a:extLst>
                <a:ext uri="{FF2B5EF4-FFF2-40B4-BE49-F238E27FC236}">
                  <a16:creationId xmlns:a16="http://schemas.microsoft.com/office/drawing/2014/main" id="{231F4C56-82D1-6673-032A-0FEA489B62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601" t="2146" r="34442" b="1599"/>
            <a:stretch/>
          </p:blipFill>
          <p:spPr>
            <a:xfrm>
              <a:off x="2306460" y="3921443"/>
              <a:ext cx="794943" cy="153920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7DF073E3-E708-5BCA-2C69-1AD9D976B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8777" y="3758491"/>
              <a:ext cx="2067761" cy="1986518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801E9D2-393B-DF76-68F0-1AE6928CD3A6}"/>
              </a:ext>
            </a:extLst>
          </p:cNvPr>
          <p:cNvGrpSpPr/>
          <p:nvPr/>
        </p:nvGrpSpPr>
        <p:grpSpPr>
          <a:xfrm>
            <a:off x="9547412" y="4112248"/>
            <a:ext cx="999580" cy="804887"/>
            <a:chOff x="1228777" y="3758491"/>
            <a:chExt cx="2067761" cy="1986518"/>
          </a:xfrm>
        </p:grpSpPr>
        <p:pic>
          <p:nvPicPr>
            <p:cNvPr id="159" name="image1.jpeg" descr="image1.jpeg">
              <a:extLst>
                <a:ext uri="{FF2B5EF4-FFF2-40B4-BE49-F238E27FC236}">
                  <a16:creationId xmlns:a16="http://schemas.microsoft.com/office/drawing/2014/main" id="{CA60EA16-43B7-7C58-39E8-3A6C7F3D9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601" t="2146" r="34442" b="1599"/>
            <a:stretch/>
          </p:blipFill>
          <p:spPr>
            <a:xfrm>
              <a:off x="2306460" y="3921443"/>
              <a:ext cx="794943" cy="153920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CF6A0BA-4243-BAF7-35C0-69C5E1DE2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8777" y="3758491"/>
              <a:ext cx="2067761" cy="1986518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E270B54-8DF4-A31C-9835-BEDAD6944147}"/>
              </a:ext>
            </a:extLst>
          </p:cNvPr>
          <p:cNvGrpSpPr/>
          <p:nvPr/>
        </p:nvGrpSpPr>
        <p:grpSpPr>
          <a:xfrm>
            <a:off x="0" y="6514546"/>
            <a:ext cx="9547412" cy="343452"/>
            <a:chOff x="771837" y="2209800"/>
            <a:chExt cx="9545643" cy="1062842"/>
          </a:xfrm>
        </p:grpSpPr>
        <p:sp>
          <p:nvSpPr>
            <p:cNvPr id="176" name="Chevron 15">
              <a:extLst>
                <a:ext uri="{FF2B5EF4-FFF2-40B4-BE49-F238E27FC236}">
                  <a16:creationId xmlns:a16="http://schemas.microsoft.com/office/drawing/2014/main" id="{7F6B8A00-69B8-53EC-0B4E-F913BA06D2CC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1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Introduction </a:t>
              </a:r>
              <a:endParaRPr lang="en-US"/>
            </a:p>
          </p:txBody>
        </p:sp>
        <p:sp>
          <p:nvSpPr>
            <p:cNvPr id="177" name="Chevron 176">
              <a:extLst>
                <a:ext uri="{FF2B5EF4-FFF2-40B4-BE49-F238E27FC236}">
                  <a16:creationId xmlns:a16="http://schemas.microsoft.com/office/drawing/2014/main" id="{DA6E91F9-1D6F-5E3E-18B0-36AE7EFA4DFD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/>
                <a:t>Objective </a:t>
              </a:r>
            </a:p>
          </p:txBody>
        </p:sp>
        <p:sp>
          <p:nvSpPr>
            <p:cNvPr id="178" name="Chevron 15">
              <a:extLst>
                <a:ext uri="{FF2B5EF4-FFF2-40B4-BE49-F238E27FC236}">
                  <a16:creationId xmlns:a16="http://schemas.microsoft.com/office/drawing/2014/main" id="{1CC6C371-5D7C-3B28-F122-F367D2095B34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/>
                <a:t>Approach </a:t>
              </a:r>
            </a:p>
          </p:txBody>
        </p:sp>
        <p:sp>
          <p:nvSpPr>
            <p:cNvPr id="179" name="Chevron 15">
              <a:extLst>
                <a:ext uri="{FF2B5EF4-FFF2-40B4-BE49-F238E27FC236}">
                  <a16:creationId xmlns:a16="http://schemas.microsoft.com/office/drawing/2014/main" id="{11434887-4B5E-B213-3BF2-B8F5096B42B8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/>
                <a:t>Results </a:t>
              </a:r>
            </a:p>
          </p:txBody>
        </p:sp>
      </p:grpSp>
      <p:sp>
        <p:nvSpPr>
          <p:cNvPr id="180" name="Chevron 15">
            <a:extLst>
              <a:ext uri="{FF2B5EF4-FFF2-40B4-BE49-F238E27FC236}">
                <a16:creationId xmlns:a16="http://schemas.microsoft.com/office/drawing/2014/main" id="{2E51D4D8-A7CE-0DE4-BB36-A173D516B39F}"/>
              </a:ext>
            </a:extLst>
          </p:cNvPr>
          <p:cNvSpPr/>
          <p:nvPr/>
        </p:nvSpPr>
        <p:spPr>
          <a:xfrm>
            <a:off x="9074274" y="6511334"/>
            <a:ext cx="3418044" cy="342388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D13CB-DB01-B824-2A5B-E80B7F4C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714" y="6514192"/>
            <a:ext cx="2743200" cy="272597"/>
          </a:xfrm>
        </p:spPr>
        <p:txBody>
          <a:bodyPr/>
          <a:lstStyle/>
          <a:p>
            <a:fld id="{D6865BF3-CA76-47B9-AF9A-0E6F130EC642}" type="slidenum">
              <a:rPr lang="en-US" b="1" smtClean="0"/>
              <a:t>4</a:t>
            </a:fld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25DEC-2C98-E2B3-254E-1BF55C890495}"/>
              </a:ext>
            </a:extLst>
          </p:cNvPr>
          <p:cNvSpPr txBox="1"/>
          <p:nvPr/>
        </p:nvSpPr>
        <p:spPr>
          <a:xfrm>
            <a:off x="8367630" y="5548666"/>
            <a:ext cx="293696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DoorDash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Company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4B207F-4B6B-7D73-7089-A6BE42BED3E8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4" name="Content Placeholder 18">
              <a:extLst>
                <a:ext uri="{FF2B5EF4-FFF2-40B4-BE49-F238E27FC236}">
                  <a16:creationId xmlns:a16="http://schemas.microsoft.com/office/drawing/2014/main" id="{86417787-338D-72A0-1C43-C000BADDC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6" name="Content Placeholder 18">
              <a:extLst>
                <a:ext uri="{FF2B5EF4-FFF2-40B4-BE49-F238E27FC236}">
                  <a16:creationId xmlns:a16="http://schemas.microsoft.com/office/drawing/2014/main" id="{3D9C4D57-7DDC-2911-4130-5AE7BBBC9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897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7386A4-23F3-A826-9CD3-1A4DED1A1270}"/>
              </a:ext>
            </a:extLst>
          </p:cNvPr>
          <p:cNvGrpSpPr/>
          <p:nvPr/>
        </p:nvGrpSpPr>
        <p:grpSpPr>
          <a:xfrm>
            <a:off x="0" y="6484051"/>
            <a:ext cx="9547412" cy="373947"/>
            <a:chOff x="771837" y="2209800"/>
            <a:chExt cx="9545643" cy="1062842"/>
          </a:xfrm>
        </p:grpSpPr>
        <p:sp>
          <p:nvSpPr>
            <p:cNvPr id="8" name="Chevron 15">
              <a:extLst>
                <a:ext uri="{FF2B5EF4-FFF2-40B4-BE49-F238E27FC236}">
                  <a16:creationId xmlns:a16="http://schemas.microsoft.com/office/drawing/2014/main" id="{853B4935-7149-FCB0-94CC-0859CEA78BDF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021B01A3-0859-26CC-F415-842EB27C5B8B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Objective </a:t>
              </a:r>
            </a:p>
          </p:txBody>
        </p:sp>
        <p:sp>
          <p:nvSpPr>
            <p:cNvPr id="10" name="Chevron 15">
              <a:extLst>
                <a:ext uri="{FF2B5EF4-FFF2-40B4-BE49-F238E27FC236}">
                  <a16:creationId xmlns:a16="http://schemas.microsoft.com/office/drawing/2014/main" id="{0DC657BB-C908-19F6-F2B3-1D1D0269736F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Approach </a:t>
              </a:r>
            </a:p>
          </p:txBody>
        </p:sp>
        <p:sp>
          <p:nvSpPr>
            <p:cNvPr id="11" name="Chevron 15">
              <a:extLst>
                <a:ext uri="{FF2B5EF4-FFF2-40B4-BE49-F238E27FC236}">
                  <a16:creationId xmlns:a16="http://schemas.microsoft.com/office/drawing/2014/main" id="{AB627C28-3F5E-8E72-587E-9EC00789D3C3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12" name="Chevron 15">
            <a:extLst>
              <a:ext uri="{FF2B5EF4-FFF2-40B4-BE49-F238E27FC236}">
                <a16:creationId xmlns:a16="http://schemas.microsoft.com/office/drawing/2014/main" id="{A8D25585-91F7-6985-070A-7317CC8AE064}"/>
              </a:ext>
            </a:extLst>
          </p:cNvPr>
          <p:cNvSpPr/>
          <p:nvPr/>
        </p:nvSpPr>
        <p:spPr>
          <a:xfrm>
            <a:off x="9074274" y="6480966"/>
            <a:ext cx="3418044" cy="372756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A44D6E5D-790F-D3C1-F463-A18BC650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59" y="-167571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Objective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93A9C6-60BB-63AA-14F6-35426D9B36EE}"/>
              </a:ext>
            </a:extLst>
          </p:cNvPr>
          <p:cNvSpPr txBox="1"/>
          <p:nvPr/>
        </p:nvSpPr>
        <p:spPr>
          <a:xfrm>
            <a:off x="1336020" y="2151812"/>
            <a:ext cx="3640740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400">
                <a:latin typeface="Times New Roman"/>
                <a:cs typeface="Times New Roman"/>
              </a:rPr>
              <a:t>Identify Influencing Factors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23432-1DC0-68D2-9B73-FA99C33BD478}"/>
              </a:ext>
            </a:extLst>
          </p:cNvPr>
          <p:cNvSpPr txBox="1"/>
          <p:nvPr/>
        </p:nvSpPr>
        <p:spPr>
          <a:xfrm>
            <a:off x="1336020" y="2622997"/>
            <a:ext cx="10508237" cy="85386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400">
                <a:latin typeface="Times New Roman"/>
                <a:cs typeface="Times New Roman"/>
              </a:rPr>
              <a:t>Analyze and determine the main factors affecting delivery efficiency and enhance the overall delivery 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125AC7-4B57-24C6-09D1-37822B0E738F}"/>
              </a:ext>
            </a:extLst>
          </p:cNvPr>
          <p:cNvSpPr txBox="1"/>
          <p:nvPr/>
        </p:nvSpPr>
        <p:spPr>
          <a:xfrm>
            <a:off x="1336021" y="3784985"/>
            <a:ext cx="6307739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400">
                <a:latin typeface="Times New Roman"/>
                <a:cs typeface="Times New Roman"/>
              </a:rPr>
              <a:t>Formulate Strategic Recommendations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33E2F-4E12-5DDB-C4DE-9B707055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1535"/>
            <a:ext cx="2743200" cy="310697"/>
          </a:xfrm>
        </p:spPr>
        <p:txBody>
          <a:bodyPr/>
          <a:lstStyle/>
          <a:p>
            <a:fld id="{D6865BF3-CA76-47B9-AF9A-0E6F130EC642}" type="slidenum">
              <a:rPr lang="en-US" b="1" smtClean="0"/>
              <a:t>5</a:t>
            </a:fld>
            <a:endParaRPr lang="en-US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062C8-AB9A-2387-9E0E-9733BAFCB027}"/>
              </a:ext>
            </a:extLst>
          </p:cNvPr>
          <p:cNvSpPr txBox="1"/>
          <p:nvPr/>
        </p:nvSpPr>
        <p:spPr>
          <a:xfrm>
            <a:off x="1336019" y="4249235"/>
            <a:ext cx="10745925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400">
                <a:latin typeface="Times New Roman"/>
                <a:cs typeface="Times New Roman"/>
              </a:rPr>
              <a:t>Present strategies and approaches to optimize the total delivery time and increase profits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A0C33A2-129F-EE8F-5B1C-B36582AE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8398" y="3785682"/>
            <a:ext cx="441604" cy="409854"/>
          </a:xfrm>
          <a:prstGeom prst="rect">
            <a:avLst/>
          </a:prstGeom>
        </p:spPr>
      </p:pic>
      <p:pic>
        <p:nvPicPr>
          <p:cNvPr id="27" name="Picture 26" descr="A red neon light with a magnifying glass&#10;&#10;Description automatically generated">
            <a:extLst>
              <a:ext uri="{FF2B5EF4-FFF2-40B4-BE49-F238E27FC236}">
                <a16:creationId xmlns:a16="http://schemas.microsoft.com/office/drawing/2014/main" id="{5B38ED81-68A1-38E5-FDE3-922BBD9B4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06" y="2180837"/>
            <a:ext cx="354542" cy="37359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B03D3CF-C561-FCCC-F359-520090BE4B3E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4" name="Content Placeholder 18">
              <a:extLst>
                <a:ext uri="{FF2B5EF4-FFF2-40B4-BE49-F238E27FC236}">
                  <a16:creationId xmlns:a16="http://schemas.microsoft.com/office/drawing/2014/main" id="{C203B030-92BD-65C4-B2AD-B980A13A8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5" name="Content Placeholder 18">
              <a:extLst>
                <a:ext uri="{FF2B5EF4-FFF2-40B4-BE49-F238E27FC236}">
                  <a16:creationId xmlns:a16="http://schemas.microsoft.com/office/drawing/2014/main" id="{6DE25C92-E2AD-B971-7761-571FE7118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48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F6E6-4BF2-D40C-F602-CFB74A01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51" y="14223"/>
            <a:ext cx="10515600" cy="1022351"/>
          </a:xfrm>
        </p:spPr>
        <p:txBody>
          <a:bodyPr/>
          <a:lstStyle/>
          <a:p>
            <a:pPr algn="ctr"/>
            <a:r>
              <a:rPr lang="en-US" b="1"/>
              <a:t>Analytical Approach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B7C745-3150-D9AB-7B29-EC18AC33BE3C}"/>
              </a:ext>
            </a:extLst>
          </p:cNvPr>
          <p:cNvGrpSpPr/>
          <p:nvPr/>
        </p:nvGrpSpPr>
        <p:grpSpPr>
          <a:xfrm>
            <a:off x="0" y="6456998"/>
            <a:ext cx="9547412" cy="401000"/>
            <a:chOff x="771837" y="2209800"/>
            <a:chExt cx="9545643" cy="1062842"/>
          </a:xfrm>
        </p:grpSpPr>
        <p:sp>
          <p:nvSpPr>
            <p:cNvPr id="9" name="Chevron 15">
              <a:extLst>
                <a:ext uri="{FF2B5EF4-FFF2-40B4-BE49-F238E27FC236}">
                  <a16:creationId xmlns:a16="http://schemas.microsoft.com/office/drawing/2014/main" id="{19407BD3-E2C7-3378-AE88-784F538C8367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3D314C0A-336A-6B26-8126-5098EA2B9F80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>
                  <a:shade val="80000"/>
                  <a:hueOff val="0"/>
                  <a:satOff val="0"/>
                  <a:lumOff val="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1" name="Chevron 15">
              <a:extLst>
                <a:ext uri="{FF2B5EF4-FFF2-40B4-BE49-F238E27FC236}">
                  <a16:creationId xmlns:a16="http://schemas.microsoft.com/office/drawing/2014/main" id="{F7F7C6B8-0CD2-E7DE-0C17-31407D492BE2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3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Approach </a:t>
              </a:r>
            </a:p>
          </p:txBody>
        </p:sp>
        <p:sp>
          <p:nvSpPr>
            <p:cNvPr id="12" name="Chevron 15">
              <a:extLst>
                <a:ext uri="{FF2B5EF4-FFF2-40B4-BE49-F238E27FC236}">
                  <a16:creationId xmlns:a16="http://schemas.microsoft.com/office/drawing/2014/main" id="{FF4BF700-B1DA-5ED8-6FF1-595E486CA457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13" name="Chevron 15">
            <a:extLst>
              <a:ext uri="{FF2B5EF4-FFF2-40B4-BE49-F238E27FC236}">
                <a16:creationId xmlns:a16="http://schemas.microsoft.com/office/drawing/2014/main" id="{20604903-CA04-730B-8F27-978DE36A9A6C}"/>
              </a:ext>
            </a:extLst>
          </p:cNvPr>
          <p:cNvSpPr/>
          <p:nvPr/>
        </p:nvSpPr>
        <p:spPr>
          <a:xfrm>
            <a:off x="9074274" y="6453748"/>
            <a:ext cx="3418044" cy="399974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3" name="Rounded Rectangle 56">
            <a:extLst>
              <a:ext uri="{FF2B5EF4-FFF2-40B4-BE49-F238E27FC236}">
                <a16:creationId xmlns:a16="http://schemas.microsoft.com/office/drawing/2014/main" id="{05E0AF16-DC2D-2F6D-46DF-5B0806BE6C32}"/>
              </a:ext>
            </a:extLst>
          </p:cNvPr>
          <p:cNvSpPr/>
          <p:nvPr/>
        </p:nvSpPr>
        <p:spPr>
          <a:xfrm>
            <a:off x="50019" y="3215796"/>
            <a:ext cx="1607332" cy="84619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Calibri"/>
                <a:ea typeface="Calibri"/>
                <a:cs typeface="Calibri"/>
              </a:rPr>
              <a:t>Cleaning Data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AC7DB97-9C77-CB1D-5294-CE2D0DA5B026}"/>
              </a:ext>
            </a:extLst>
          </p:cNvPr>
          <p:cNvSpPr/>
          <p:nvPr/>
        </p:nvSpPr>
        <p:spPr>
          <a:xfrm>
            <a:off x="1770201" y="3515411"/>
            <a:ext cx="287011" cy="21491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84C4937-85BF-D1E3-0BBF-34FD19EAAF33}"/>
              </a:ext>
            </a:extLst>
          </p:cNvPr>
          <p:cNvSpPr/>
          <p:nvPr/>
        </p:nvSpPr>
        <p:spPr>
          <a:xfrm>
            <a:off x="4278452" y="2624932"/>
            <a:ext cx="265844" cy="20432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ounded Rectangle 56">
            <a:extLst>
              <a:ext uri="{FF2B5EF4-FFF2-40B4-BE49-F238E27FC236}">
                <a16:creationId xmlns:a16="http://schemas.microsoft.com/office/drawing/2014/main" id="{BBC3C766-40A8-5F91-5A12-1DD154BB9108}"/>
              </a:ext>
            </a:extLst>
          </p:cNvPr>
          <p:cNvSpPr/>
          <p:nvPr/>
        </p:nvSpPr>
        <p:spPr>
          <a:xfrm>
            <a:off x="4867199" y="3142855"/>
            <a:ext cx="1947763" cy="106133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Calibri"/>
                <a:ea typeface="Calibri"/>
                <a:cs typeface="Calibri"/>
              </a:rPr>
              <a:t>Predictive Models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04AFFFEB-CA7A-ECE7-29F1-E86249567C67}"/>
              </a:ext>
            </a:extLst>
          </p:cNvPr>
          <p:cNvSpPr/>
          <p:nvPr/>
        </p:nvSpPr>
        <p:spPr>
          <a:xfrm>
            <a:off x="2208836" y="2216659"/>
            <a:ext cx="1963639" cy="1029583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Calibri"/>
                <a:ea typeface="Calibri"/>
                <a:cs typeface="Calibri"/>
              </a:rPr>
              <a:t>Feature Selection</a:t>
            </a:r>
          </a:p>
        </p:txBody>
      </p:sp>
      <p:sp>
        <p:nvSpPr>
          <p:cNvPr id="23" name="Rounded Rectangle 56">
            <a:extLst>
              <a:ext uri="{FF2B5EF4-FFF2-40B4-BE49-F238E27FC236}">
                <a16:creationId xmlns:a16="http://schemas.microsoft.com/office/drawing/2014/main" id="{13E1EBCB-AC6F-75E5-A758-4915093FF930}"/>
              </a:ext>
            </a:extLst>
          </p:cNvPr>
          <p:cNvSpPr/>
          <p:nvPr/>
        </p:nvSpPr>
        <p:spPr>
          <a:xfrm>
            <a:off x="2208835" y="4034380"/>
            <a:ext cx="1963639" cy="103487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Relationship Analysis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F1E6E-38FA-EA7B-BBEE-62B8153B4DB1}"/>
              </a:ext>
            </a:extLst>
          </p:cNvPr>
          <p:cNvSpPr/>
          <p:nvPr/>
        </p:nvSpPr>
        <p:spPr>
          <a:xfrm>
            <a:off x="4268776" y="4423534"/>
            <a:ext cx="265844" cy="2149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1DF68C4-5C5F-2D5A-FC65-B72ED8D1D47C}"/>
              </a:ext>
            </a:extLst>
          </p:cNvPr>
          <p:cNvSpPr/>
          <p:nvPr/>
        </p:nvSpPr>
        <p:spPr>
          <a:xfrm>
            <a:off x="6884076" y="3501062"/>
            <a:ext cx="339928" cy="236077"/>
          </a:xfrm>
          <a:prstGeom prst="rightArrow">
            <a:avLst/>
          </a:prstGeom>
          <a:ln>
            <a:solidFill>
              <a:srgbClr val="47A5A6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ounded Rectangle 56">
            <a:extLst>
              <a:ext uri="{FF2B5EF4-FFF2-40B4-BE49-F238E27FC236}">
                <a16:creationId xmlns:a16="http://schemas.microsoft.com/office/drawing/2014/main" id="{C77046AD-957D-F4C4-0492-B1AB3BE673B4}"/>
              </a:ext>
            </a:extLst>
          </p:cNvPr>
          <p:cNvSpPr/>
          <p:nvPr/>
        </p:nvSpPr>
        <p:spPr>
          <a:xfrm>
            <a:off x="7322414" y="3159692"/>
            <a:ext cx="2101222" cy="106133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Calibri"/>
                <a:ea typeface="Calibri"/>
                <a:cs typeface="Calibri"/>
              </a:rPr>
              <a:t>Total Delivery Duration of </a:t>
            </a:r>
            <a:r>
              <a:rPr lang="en-US" b="1" err="1">
                <a:latin typeface="Calibri"/>
                <a:ea typeface="Calibri"/>
                <a:cs typeface="Calibri"/>
              </a:rPr>
              <a:t>DoorDash</a:t>
            </a:r>
            <a:r>
              <a:rPr lang="en-US" b="1">
                <a:latin typeface="Calibri"/>
                <a:ea typeface="Calibri"/>
                <a:cs typeface="Calibri"/>
              </a:rPr>
              <a:t> Orders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F70E279-30D1-5C0B-E126-AE8F6FB28599}"/>
              </a:ext>
            </a:extLst>
          </p:cNvPr>
          <p:cNvSpPr/>
          <p:nvPr/>
        </p:nvSpPr>
        <p:spPr>
          <a:xfrm>
            <a:off x="9569347" y="3519771"/>
            <a:ext cx="308177" cy="230785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91C84-2FE4-BD44-B3AD-AFD374E6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76" y="6453886"/>
            <a:ext cx="2743200" cy="365125"/>
          </a:xfrm>
        </p:spPr>
        <p:txBody>
          <a:bodyPr/>
          <a:lstStyle/>
          <a:p>
            <a:fld id="{D6865BF3-CA76-47B9-AF9A-0E6F130EC642}" type="slidenum">
              <a:rPr lang="en-US" b="1" smtClean="0"/>
              <a:t>6</a:t>
            </a:fld>
            <a:endParaRPr lang="en-US" b="1"/>
          </a:p>
        </p:txBody>
      </p:sp>
      <p:sp>
        <p:nvSpPr>
          <p:cNvPr id="6" name="Rounded Rectangle 56">
            <a:extLst>
              <a:ext uri="{FF2B5EF4-FFF2-40B4-BE49-F238E27FC236}">
                <a16:creationId xmlns:a16="http://schemas.microsoft.com/office/drawing/2014/main" id="{60383F21-C65B-0EAF-8B69-7580DF40EA13}"/>
              </a:ext>
            </a:extLst>
          </p:cNvPr>
          <p:cNvSpPr/>
          <p:nvPr/>
        </p:nvSpPr>
        <p:spPr>
          <a:xfrm>
            <a:off x="10024810" y="3215795"/>
            <a:ext cx="2115332" cy="98907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Calibri"/>
                <a:ea typeface="Calibri"/>
                <a:cs typeface="Calibri"/>
              </a:rPr>
              <a:t>Recommendations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8C7BA1-528E-B7E8-461B-6A8D378C3077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15" name="Content Placeholder 18">
              <a:extLst>
                <a:ext uri="{FF2B5EF4-FFF2-40B4-BE49-F238E27FC236}">
                  <a16:creationId xmlns:a16="http://schemas.microsoft.com/office/drawing/2014/main" id="{2767B725-4604-5898-CBA8-14452DF58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21" name="Content Placeholder 18">
              <a:extLst>
                <a:ext uri="{FF2B5EF4-FFF2-40B4-BE49-F238E27FC236}">
                  <a16:creationId xmlns:a16="http://schemas.microsoft.com/office/drawing/2014/main" id="{79A9DDFB-8FD5-5034-1A7E-F5020EF02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23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1DCE-C696-21E4-8C9D-DC8BEEE7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692" y="-370108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Data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C63B17-723A-DD05-4D33-588A9396DBE1}"/>
              </a:ext>
            </a:extLst>
          </p:cNvPr>
          <p:cNvGrpSpPr/>
          <p:nvPr/>
        </p:nvGrpSpPr>
        <p:grpSpPr>
          <a:xfrm>
            <a:off x="0" y="6495898"/>
            <a:ext cx="9547412" cy="362100"/>
            <a:chOff x="771837" y="2209800"/>
            <a:chExt cx="9545643" cy="1062842"/>
          </a:xfrm>
        </p:grpSpPr>
        <p:sp>
          <p:nvSpPr>
            <p:cNvPr id="8" name="Chevron 15">
              <a:extLst>
                <a:ext uri="{FF2B5EF4-FFF2-40B4-BE49-F238E27FC236}">
                  <a16:creationId xmlns:a16="http://schemas.microsoft.com/office/drawing/2014/main" id="{39ED7069-9FE0-B02C-A87B-D8D317EEE14A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579CFA18-1E03-94F3-AC96-C2F730FDA9FD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>
                  <a:shade val="80000"/>
                  <a:hueOff val="0"/>
                  <a:satOff val="0"/>
                  <a:lumOff val="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0" name="Chevron 15">
              <a:extLst>
                <a:ext uri="{FF2B5EF4-FFF2-40B4-BE49-F238E27FC236}">
                  <a16:creationId xmlns:a16="http://schemas.microsoft.com/office/drawing/2014/main" id="{4E64270B-A546-92F8-52BD-62073776DC37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3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Approach </a:t>
              </a:r>
            </a:p>
          </p:txBody>
        </p:sp>
        <p:sp>
          <p:nvSpPr>
            <p:cNvPr id="11" name="Chevron 15">
              <a:extLst>
                <a:ext uri="{FF2B5EF4-FFF2-40B4-BE49-F238E27FC236}">
                  <a16:creationId xmlns:a16="http://schemas.microsoft.com/office/drawing/2014/main" id="{6720905E-B971-D49A-4228-06E7A58B276F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12" name="Chevron 15">
            <a:extLst>
              <a:ext uri="{FF2B5EF4-FFF2-40B4-BE49-F238E27FC236}">
                <a16:creationId xmlns:a16="http://schemas.microsoft.com/office/drawing/2014/main" id="{8FD9402F-151E-792C-42CC-1856558C1AA1}"/>
              </a:ext>
            </a:extLst>
          </p:cNvPr>
          <p:cNvSpPr/>
          <p:nvPr/>
        </p:nvSpPr>
        <p:spPr>
          <a:xfrm>
            <a:off x="9074274" y="6492834"/>
            <a:ext cx="3418044" cy="360888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F94309-F0F1-B61A-44B4-8407D30FEA61}"/>
              </a:ext>
            </a:extLst>
          </p:cNvPr>
          <p:cNvSpPr txBox="1">
            <a:spLocks/>
          </p:cNvSpPr>
          <p:nvPr/>
        </p:nvSpPr>
        <p:spPr>
          <a:xfrm>
            <a:off x="922740" y="1317202"/>
            <a:ext cx="1858264" cy="435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latin typeface="Calibri"/>
                <a:ea typeface="Calibri"/>
                <a:cs typeface="Calibri"/>
              </a:rPr>
              <a:t>Data </a:t>
            </a: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Source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CB6E4B-3320-7D69-418C-2C8CD9595B4F}"/>
              </a:ext>
            </a:extLst>
          </p:cNvPr>
          <p:cNvSpPr txBox="1">
            <a:spLocks/>
          </p:cNvSpPr>
          <p:nvPr/>
        </p:nvSpPr>
        <p:spPr>
          <a:xfrm>
            <a:off x="919522" y="3465914"/>
            <a:ext cx="2083816" cy="435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latin typeface="Calibri"/>
                <a:ea typeface="Calibri"/>
                <a:cs typeface="Calibri"/>
              </a:rPr>
              <a:t>Data </a:t>
            </a: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Cleaning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AA1AF6-42C0-32C7-2ABE-01C77615D842}"/>
              </a:ext>
            </a:extLst>
          </p:cNvPr>
          <p:cNvSpPr txBox="1">
            <a:spLocks/>
          </p:cNvSpPr>
          <p:nvPr/>
        </p:nvSpPr>
        <p:spPr>
          <a:xfrm>
            <a:off x="6840558" y="1334813"/>
            <a:ext cx="3144520" cy="398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latin typeface="Calibri"/>
                <a:ea typeface="Calibri"/>
                <a:cs typeface="Calibri"/>
              </a:rPr>
              <a:t>Additional </a:t>
            </a: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47937-B3C0-5A67-519A-D5E92763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043" y="6492421"/>
            <a:ext cx="2743200" cy="299811"/>
          </a:xfrm>
        </p:spPr>
        <p:txBody>
          <a:bodyPr/>
          <a:lstStyle/>
          <a:p>
            <a:fld id="{D6865BF3-CA76-47B9-AF9A-0E6F130EC642}" type="slidenum">
              <a:rPr lang="en-US" b="1" smtClean="0"/>
              <a:t>7</a:t>
            </a:fld>
            <a:endParaRPr 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58BAC-8866-EA4C-F71C-58D772BD5B0A}"/>
              </a:ext>
            </a:extLst>
          </p:cNvPr>
          <p:cNvSpPr txBox="1"/>
          <p:nvPr/>
        </p:nvSpPr>
        <p:spPr>
          <a:xfrm>
            <a:off x="904876" y="1793874"/>
            <a:ext cx="3503082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Times New Roman"/>
              </a:rPr>
              <a:t>Originated from </a:t>
            </a:r>
            <a:r>
              <a:rPr lang="en-US" sz="1600" err="1">
                <a:latin typeface="Calibri"/>
                <a:ea typeface="Calibri"/>
                <a:cs typeface="Times New Roman"/>
              </a:rPr>
              <a:t>DoorDash</a:t>
            </a:r>
            <a:r>
              <a:rPr lang="en-US" sz="1600">
                <a:latin typeface="Calibri"/>
                <a:ea typeface="Calibri"/>
                <a:cs typeface="Times New Roman"/>
              </a:rPr>
              <a:t> and was acquired through </a:t>
            </a:r>
            <a:r>
              <a:rPr lang="en-US" sz="1600" err="1">
                <a:latin typeface="Calibri"/>
                <a:ea typeface="Calibri"/>
                <a:cs typeface="Times New Roman"/>
              </a:rPr>
              <a:t>StrataScratch</a:t>
            </a:r>
            <a:endParaRPr lang="en-US" sz="1600">
              <a:latin typeface="Calibri"/>
              <a:ea typeface="Calibri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Times New Roman"/>
              </a:rPr>
              <a:t>197,428 records of customer orders through the </a:t>
            </a:r>
            <a:r>
              <a:rPr lang="en-US" sz="1600" err="1">
                <a:latin typeface="Calibri"/>
                <a:ea typeface="Calibri"/>
                <a:cs typeface="Times New Roman"/>
              </a:rPr>
              <a:t>DoorDash</a:t>
            </a:r>
            <a:r>
              <a:rPr lang="en-US" sz="1600">
                <a:latin typeface="Calibri"/>
                <a:ea typeface="Calibri"/>
                <a:cs typeface="Times New Roman"/>
              </a:rPr>
              <a:t> system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Times New Roman"/>
              </a:rPr>
              <a:t>16 variables outlining </a:t>
            </a:r>
            <a:r>
              <a:rPr lang="en-US" sz="1600" err="1">
                <a:latin typeface="Calibri"/>
                <a:ea typeface="Calibri"/>
                <a:cs typeface="Times New Roman"/>
              </a:rPr>
              <a:t>DoorDash</a:t>
            </a:r>
            <a:r>
              <a:rPr lang="en-US" sz="1600">
                <a:latin typeface="Calibri"/>
                <a:ea typeface="Calibri"/>
                <a:cs typeface="Times New Roman"/>
              </a:rPr>
              <a:t> operation in 6 cities</a:t>
            </a:r>
          </a:p>
          <a:p>
            <a:pPr marL="285750" indent="-285750">
              <a:buFont typeface="Arial"/>
              <a:buChar char="•"/>
            </a:pPr>
            <a:endParaRPr lang="en-US" sz="2000">
              <a:latin typeface="Calibri"/>
              <a:ea typeface="Calibri"/>
              <a:cs typeface="Times New Roman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8F6F2B-D5D6-8EEA-7D1D-4BC4C925E64C}"/>
              </a:ext>
            </a:extLst>
          </p:cNvPr>
          <p:cNvSpPr txBox="1"/>
          <p:nvPr/>
        </p:nvSpPr>
        <p:spPr>
          <a:xfrm>
            <a:off x="920751" y="3899956"/>
            <a:ext cx="5217581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Times New Roman"/>
              </a:rPr>
              <a:t>56,061 missing values spread across 21,651 records were removed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Times New Roman"/>
              </a:rPr>
              <a:t>No duplicate records presented in data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Times New Roman"/>
              </a:rPr>
              <a:t>Potential errors and inconsistencies were identified and removed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Times New Roman"/>
              </a:rPr>
              <a:t>Outliers were detected and removed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Times New Roman"/>
              </a:rPr>
              <a:t>Units of variables related to time and money were converted to mins and dollars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Times New Roman"/>
              </a:rPr>
              <a:t>Variables types were transformed into the correct types</a:t>
            </a:r>
          </a:p>
          <a:p>
            <a:pPr marL="342900" indent="-342900">
              <a:buFont typeface="Arial"/>
              <a:buChar char="•"/>
            </a:pPr>
            <a:endParaRPr lang="en-US" sz="1600">
              <a:latin typeface="Calibri"/>
              <a:ea typeface="Calibri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latin typeface="Calibri"/>
              <a:ea typeface="Calibri"/>
              <a:cs typeface="Times New Roman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A696A8-A32B-2764-0264-B273C370A43E}"/>
              </a:ext>
            </a:extLst>
          </p:cNvPr>
          <p:cNvSpPr txBox="1"/>
          <p:nvPr/>
        </p:nvSpPr>
        <p:spPr>
          <a:xfrm>
            <a:off x="6842125" y="1836207"/>
            <a:ext cx="4497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/>
              <a:t>Target Variable: 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CAE79A-B168-89FD-EAC5-674EFF8A512D}"/>
              </a:ext>
            </a:extLst>
          </p:cNvPr>
          <p:cNvSpPr/>
          <p:nvPr/>
        </p:nvSpPr>
        <p:spPr>
          <a:xfrm>
            <a:off x="9014279" y="1857374"/>
            <a:ext cx="2762250" cy="32808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Total delivery duration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5C2EC3-856E-EC51-B86E-11DC91533F89}"/>
              </a:ext>
            </a:extLst>
          </p:cNvPr>
          <p:cNvSpPr txBox="1"/>
          <p:nvPr/>
        </p:nvSpPr>
        <p:spPr>
          <a:xfrm>
            <a:off x="6842125" y="3429145"/>
            <a:ext cx="494241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/>
              <a:t>6 additional predictor variables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Busy Dashers Ratio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Estimated Non-Preparation Duration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Percent Distinct Item of Total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Price Range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Peak Time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Weekend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AEF16A-D88B-84D4-0600-B6860C21F65F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18" name="Content Placeholder 18">
              <a:extLst>
                <a:ext uri="{FF2B5EF4-FFF2-40B4-BE49-F238E27FC236}">
                  <a16:creationId xmlns:a16="http://schemas.microsoft.com/office/drawing/2014/main" id="{21AF2A46-AEB3-406F-0673-996410CC3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19" name="Content Placeholder 18">
              <a:extLst>
                <a:ext uri="{FF2B5EF4-FFF2-40B4-BE49-F238E27FC236}">
                  <a16:creationId xmlns:a16="http://schemas.microsoft.com/office/drawing/2014/main" id="{DB5EF7F7-C4A6-75FD-2566-7C4407263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743385A-2DA4-9855-9441-8DC449B6F54C}"/>
              </a:ext>
            </a:extLst>
          </p:cNvPr>
          <p:cNvSpPr/>
          <p:nvPr/>
        </p:nvSpPr>
        <p:spPr>
          <a:xfrm>
            <a:off x="6087727" y="5590032"/>
            <a:ext cx="6104273" cy="44087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Our cleaning dataset: 116,824 observations with 22 variables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38F874-C6C8-D5E5-08BF-78E610CE1469}"/>
              </a:ext>
            </a:extLst>
          </p:cNvPr>
          <p:cNvSpPr/>
          <p:nvPr/>
        </p:nvSpPr>
        <p:spPr>
          <a:xfrm>
            <a:off x="6544055" y="2409662"/>
            <a:ext cx="5647943" cy="3561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 Total delivery duration </a:t>
            </a:r>
            <a:r>
              <a:rPr lang="en-US"/>
              <a:t>= Received Order – Creation Order</a:t>
            </a:r>
          </a:p>
        </p:txBody>
      </p:sp>
    </p:spTree>
    <p:extLst>
      <p:ext uri="{BB962C8B-B14F-4D97-AF65-F5344CB8AC3E}">
        <p14:creationId xmlns:p14="http://schemas.microsoft.com/office/powerpoint/2010/main" val="182155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1DCE-C696-21E4-8C9D-DC8BEEE7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441" y="-3755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/>
              <a:t>Insights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C63B17-723A-DD05-4D33-588A9396DBE1}"/>
              </a:ext>
            </a:extLst>
          </p:cNvPr>
          <p:cNvGrpSpPr/>
          <p:nvPr/>
        </p:nvGrpSpPr>
        <p:grpSpPr>
          <a:xfrm>
            <a:off x="0" y="6484274"/>
            <a:ext cx="9547412" cy="373724"/>
            <a:chOff x="771837" y="2209800"/>
            <a:chExt cx="9545643" cy="1062842"/>
          </a:xfrm>
        </p:grpSpPr>
        <p:sp>
          <p:nvSpPr>
            <p:cNvPr id="8" name="Chevron 15">
              <a:extLst>
                <a:ext uri="{FF2B5EF4-FFF2-40B4-BE49-F238E27FC236}">
                  <a16:creationId xmlns:a16="http://schemas.microsoft.com/office/drawing/2014/main" id="{39ED7069-9FE0-B02C-A87B-D8D317EEE14A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579CFA18-1E03-94F3-AC96-C2F730FDA9FD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>
                  <a:shade val="80000"/>
                  <a:hueOff val="0"/>
                  <a:satOff val="0"/>
                  <a:lumOff val="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0" name="Chevron 15">
              <a:extLst>
                <a:ext uri="{FF2B5EF4-FFF2-40B4-BE49-F238E27FC236}">
                  <a16:creationId xmlns:a16="http://schemas.microsoft.com/office/drawing/2014/main" id="{4E64270B-A546-92F8-52BD-62073776DC37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3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Approach </a:t>
              </a:r>
            </a:p>
          </p:txBody>
        </p:sp>
        <p:sp>
          <p:nvSpPr>
            <p:cNvPr id="11" name="Chevron 15">
              <a:extLst>
                <a:ext uri="{FF2B5EF4-FFF2-40B4-BE49-F238E27FC236}">
                  <a16:creationId xmlns:a16="http://schemas.microsoft.com/office/drawing/2014/main" id="{6720905E-B971-D49A-4228-06E7A58B276F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12" name="Chevron 15">
            <a:extLst>
              <a:ext uri="{FF2B5EF4-FFF2-40B4-BE49-F238E27FC236}">
                <a16:creationId xmlns:a16="http://schemas.microsoft.com/office/drawing/2014/main" id="{8FD9402F-151E-792C-42CC-1856558C1AA1}"/>
              </a:ext>
            </a:extLst>
          </p:cNvPr>
          <p:cNvSpPr/>
          <p:nvPr/>
        </p:nvSpPr>
        <p:spPr>
          <a:xfrm>
            <a:off x="9074274" y="6481080"/>
            <a:ext cx="3418044" cy="372642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1AA73-2AC3-0ED2-4806-1B84AE4D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504" y="6473044"/>
            <a:ext cx="2743200" cy="321583"/>
          </a:xfrm>
        </p:spPr>
        <p:txBody>
          <a:bodyPr/>
          <a:lstStyle/>
          <a:p>
            <a:fld id="{D6865BF3-CA76-47B9-AF9A-0E6F130EC642}" type="slidenum">
              <a:rPr lang="en-US" b="1" smtClean="0"/>
              <a:t>8</a:t>
            </a:fld>
            <a:endParaRPr 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DF75D-ECB0-104C-2079-E5B88CAC7E5E}"/>
              </a:ext>
            </a:extLst>
          </p:cNvPr>
          <p:cNvSpPr txBox="1"/>
          <p:nvPr/>
        </p:nvSpPr>
        <p:spPr>
          <a:xfrm>
            <a:off x="841373" y="2878665"/>
            <a:ext cx="783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7AE4DC-3736-959C-93BB-464BF291601C}"/>
              </a:ext>
            </a:extLst>
          </p:cNvPr>
          <p:cNvSpPr txBox="1"/>
          <p:nvPr/>
        </p:nvSpPr>
        <p:spPr>
          <a:xfrm>
            <a:off x="1312331" y="4085165"/>
            <a:ext cx="783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CB45BE-9C87-EF5B-2D7B-3CF35F497D16}"/>
              </a:ext>
            </a:extLst>
          </p:cNvPr>
          <p:cNvSpPr txBox="1"/>
          <p:nvPr/>
        </p:nvSpPr>
        <p:spPr>
          <a:xfrm>
            <a:off x="375706" y="3974040"/>
            <a:ext cx="783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AE359-0D70-C5A7-C4FC-6EAD45C7F102}"/>
              </a:ext>
            </a:extLst>
          </p:cNvPr>
          <p:cNvSpPr txBox="1"/>
          <p:nvPr/>
        </p:nvSpPr>
        <p:spPr>
          <a:xfrm>
            <a:off x="3047998" y="3974040"/>
            <a:ext cx="783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City5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9FBC56-B992-61D9-A370-393D5547B67C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25" name="Content Placeholder 18">
              <a:extLst>
                <a:ext uri="{FF2B5EF4-FFF2-40B4-BE49-F238E27FC236}">
                  <a16:creationId xmlns:a16="http://schemas.microsoft.com/office/drawing/2014/main" id="{B6C8D8AE-A142-2049-865A-DAC300769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26" name="Content Placeholder 18">
              <a:extLst>
                <a:ext uri="{FF2B5EF4-FFF2-40B4-BE49-F238E27FC236}">
                  <a16:creationId xmlns:a16="http://schemas.microsoft.com/office/drawing/2014/main" id="{8C2033A6-8CA2-F894-59B0-F75E2DB6D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  <p:pic>
        <p:nvPicPr>
          <p:cNvPr id="29" name="Picture 28" descr="A graph of numbers and a number of numbers&#10;&#10;Description automatically generated">
            <a:extLst>
              <a:ext uri="{FF2B5EF4-FFF2-40B4-BE49-F238E27FC236}">
                <a16:creationId xmlns:a16="http://schemas.microsoft.com/office/drawing/2014/main" id="{331333E8-216B-88A6-439E-376F7EEEF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95" y="1620479"/>
            <a:ext cx="5626485" cy="3620939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5ABB4C-11C1-E081-D914-8832DBDC5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20411"/>
            <a:ext cx="6096000" cy="362327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D9E143-C1BA-4425-6226-6632C9F1C03F}"/>
              </a:ext>
            </a:extLst>
          </p:cNvPr>
          <p:cNvSpPr/>
          <p:nvPr/>
        </p:nvSpPr>
        <p:spPr>
          <a:xfrm>
            <a:off x="7912608" y="5413248"/>
            <a:ext cx="3267456" cy="6339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There are a total of 71 types of cuisines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0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AC63B17-723A-DD05-4D33-588A9396DBE1}"/>
              </a:ext>
            </a:extLst>
          </p:cNvPr>
          <p:cNvGrpSpPr/>
          <p:nvPr/>
        </p:nvGrpSpPr>
        <p:grpSpPr>
          <a:xfrm>
            <a:off x="0" y="6516931"/>
            <a:ext cx="9547412" cy="341067"/>
            <a:chOff x="771837" y="2209800"/>
            <a:chExt cx="9545643" cy="1062842"/>
          </a:xfrm>
        </p:grpSpPr>
        <p:sp>
          <p:nvSpPr>
            <p:cNvPr id="8" name="Chevron 15">
              <a:extLst>
                <a:ext uri="{FF2B5EF4-FFF2-40B4-BE49-F238E27FC236}">
                  <a16:creationId xmlns:a16="http://schemas.microsoft.com/office/drawing/2014/main" id="{39ED7069-9FE0-B02C-A87B-D8D317EEE14A}"/>
                </a:ext>
              </a:extLst>
            </p:cNvPr>
            <p:cNvSpPr/>
            <p:nvPr/>
          </p:nvSpPr>
          <p:spPr>
            <a:xfrm>
              <a:off x="771837" y="2211938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Introduction 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579CFA18-1E03-94F3-AC96-C2F730FDA9FD}"/>
                </a:ext>
              </a:extLst>
            </p:cNvPr>
            <p:cNvSpPr/>
            <p:nvPr/>
          </p:nvSpPr>
          <p:spPr>
            <a:xfrm>
              <a:off x="3122748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chemeClr val="accent1">
                  <a:shade val="80000"/>
                  <a:hueOff val="0"/>
                  <a:satOff val="0"/>
                  <a:lumOff val="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Objective </a:t>
              </a:r>
            </a:p>
          </p:txBody>
        </p:sp>
        <p:sp>
          <p:nvSpPr>
            <p:cNvPr id="10" name="Chevron 15">
              <a:extLst>
                <a:ext uri="{FF2B5EF4-FFF2-40B4-BE49-F238E27FC236}">
                  <a16:creationId xmlns:a16="http://schemas.microsoft.com/office/drawing/2014/main" id="{4E64270B-A546-92F8-52BD-62073776DC37}"/>
                </a:ext>
              </a:extLst>
            </p:cNvPr>
            <p:cNvSpPr/>
            <p:nvPr/>
          </p:nvSpPr>
          <p:spPr>
            <a:xfrm>
              <a:off x="5470106" y="2209800"/>
              <a:ext cx="2985870" cy="1060704"/>
            </a:xfrm>
            <a:prstGeom prst="chevron">
              <a:avLst>
                <a:gd name="adj" fmla="val 43499"/>
              </a:avLst>
            </a:prstGeom>
            <a:solidFill>
              <a:schemeClr val="accent3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/>
                <a:t>Approach </a:t>
              </a:r>
            </a:p>
          </p:txBody>
        </p:sp>
        <p:sp>
          <p:nvSpPr>
            <p:cNvPr id="11" name="Chevron 15">
              <a:extLst>
                <a:ext uri="{FF2B5EF4-FFF2-40B4-BE49-F238E27FC236}">
                  <a16:creationId xmlns:a16="http://schemas.microsoft.com/office/drawing/2014/main" id="{6720905E-B971-D49A-4228-06E7A58B276F}"/>
                </a:ext>
              </a:extLst>
            </p:cNvPr>
            <p:cNvSpPr/>
            <p:nvPr/>
          </p:nvSpPr>
          <p:spPr>
            <a:xfrm>
              <a:off x="7824570" y="2209800"/>
              <a:ext cx="2492910" cy="1060704"/>
            </a:xfrm>
            <a:prstGeom prst="chevron">
              <a:avLst>
                <a:gd name="adj" fmla="val 43499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60" tIns="48006" rIns="353847" bIns="48006" numCol="1" spcCol="1270" anchor="ctr" anchorCtr="0">
              <a:noAutofit/>
            </a:bodyPr>
            <a:lstStyle/>
            <a:p>
              <a:pPr algn="ctr" defTabSz="160016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/>
                <a:t>Results </a:t>
              </a:r>
            </a:p>
          </p:txBody>
        </p:sp>
      </p:grpSp>
      <p:sp>
        <p:nvSpPr>
          <p:cNvPr id="12" name="Chevron 15">
            <a:extLst>
              <a:ext uri="{FF2B5EF4-FFF2-40B4-BE49-F238E27FC236}">
                <a16:creationId xmlns:a16="http://schemas.microsoft.com/office/drawing/2014/main" id="{8FD9402F-151E-792C-42CC-1856558C1AA1}"/>
              </a:ext>
            </a:extLst>
          </p:cNvPr>
          <p:cNvSpPr/>
          <p:nvPr/>
        </p:nvSpPr>
        <p:spPr>
          <a:xfrm>
            <a:off x="9074274" y="6513737"/>
            <a:ext cx="3418044" cy="339985"/>
          </a:xfrm>
          <a:prstGeom prst="chevron">
            <a:avLst>
              <a:gd name="adj" fmla="val 43499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9860" tIns="48006" rIns="353847" bIns="48006" numCol="1" spcCol="1270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/>
              <a:t>Recommendations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1AA73-2AC3-0ED2-4806-1B84AE4D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5702"/>
            <a:ext cx="2743200" cy="288925"/>
          </a:xfrm>
        </p:spPr>
        <p:txBody>
          <a:bodyPr/>
          <a:lstStyle/>
          <a:p>
            <a:fld id="{D6865BF3-CA76-47B9-AF9A-0E6F130EC642}" type="slidenum">
              <a:rPr lang="en-US" b="1" smtClean="0"/>
              <a:t>9</a:t>
            </a:fld>
            <a:endParaRPr 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DF75D-ECB0-104C-2079-E5B88CAC7E5E}"/>
              </a:ext>
            </a:extLst>
          </p:cNvPr>
          <p:cNvSpPr txBox="1"/>
          <p:nvPr/>
        </p:nvSpPr>
        <p:spPr>
          <a:xfrm>
            <a:off x="792605" y="3031065"/>
            <a:ext cx="831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7AE4DC-3736-959C-93BB-464BF291601C}"/>
              </a:ext>
            </a:extLst>
          </p:cNvPr>
          <p:cNvSpPr txBox="1"/>
          <p:nvPr/>
        </p:nvSpPr>
        <p:spPr>
          <a:xfrm>
            <a:off x="1263563" y="4237565"/>
            <a:ext cx="831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CB45BE-9C87-EF5B-2D7B-3CF35F497D16}"/>
              </a:ext>
            </a:extLst>
          </p:cNvPr>
          <p:cNvSpPr txBox="1"/>
          <p:nvPr/>
        </p:nvSpPr>
        <p:spPr>
          <a:xfrm>
            <a:off x="326938" y="4126440"/>
            <a:ext cx="831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AE359-0D70-C5A7-C4FC-6EAD45C7F102}"/>
              </a:ext>
            </a:extLst>
          </p:cNvPr>
          <p:cNvSpPr txBox="1"/>
          <p:nvPr/>
        </p:nvSpPr>
        <p:spPr>
          <a:xfrm>
            <a:off x="2999230" y="4126440"/>
            <a:ext cx="831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City5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70E6E6-2637-3F20-ABCD-7730A4F863DA}"/>
              </a:ext>
            </a:extLst>
          </p:cNvPr>
          <p:cNvSpPr/>
          <p:nvPr/>
        </p:nvSpPr>
        <p:spPr>
          <a:xfrm>
            <a:off x="4344458" y="5836707"/>
            <a:ext cx="7836958" cy="402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lack and orange sign with white text&#10;&#10;Description automatically generated">
            <a:extLst>
              <a:ext uri="{FF2B5EF4-FFF2-40B4-BE49-F238E27FC236}">
                <a16:creationId xmlns:a16="http://schemas.microsoft.com/office/drawing/2014/main" id="{40550CDF-7702-84E1-C1CA-D3B568C5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76" y="2341696"/>
            <a:ext cx="4041355" cy="2535902"/>
          </a:xfrm>
          <a:prstGeom prst="rect">
            <a:avLst/>
          </a:prstGeom>
        </p:spPr>
      </p:pic>
      <p:pic>
        <p:nvPicPr>
          <p:cNvPr id="25" name="Picture 24" descr="A colorful circle with white text&#10;&#10;Description automatically generated">
            <a:extLst>
              <a:ext uri="{FF2B5EF4-FFF2-40B4-BE49-F238E27FC236}">
                <a16:creationId xmlns:a16="http://schemas.microsoft.com/office/drawing/2014/main" id="{C96953FA-317B-0AB1-0153-6409417F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19" y="1301397"/>
            <a:ext cx="6323739" cy="3885753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9411F9DA-3B77-459E-90F9-01F1DBC3109F}"/>
              </a:ext>
            </a:extLst>
          </p:cNvPr>
          <p:cNvSpPr txBox="1">
            <a:spLocks/>
          </p:cNvSpPr>
          <p:nvPr/>
        </p:nvSpPr>
        <p:spPr>
          <a:xfrm>
            <a:off x="839788" y="-3582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/>
              <a:t>Insights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2DF80-7783-0A7D-4279-8D097A37F764}"/>
              </a:ext>
            </a:extLst>
          </p:cNvPr>
          <p:cNvGrpSpPr/>
          <p:nvPr/>
        </p:nvGrpSpPr>
        <p:grpSpPr>
          <a:xfrm>
            <a:off x="10547" y="110370"/>
            <a:ext cx="1370496" cy="844243"/>
            <a:chOff x="8969922" y="3866514"/>
            <a:chExt cx="2089309" cy="1240701"/>
          </a:xfrm>
        </p:grpSpPr>
        <p:pic>
          <p:nvPicPr>
            <p:cNvPr id="5" name="Content Placeholder 18">
              <a:extLst>
                <a:ext uri="{FF2B5EF4-FFF2-40B4-BE49-F238E27FC236}">
                  <a16:creationId xmlns:a16="http://schemas.microsoft.com/office/drawing/2014/main" id="{0ED9071E-ED4F-CF95-7BA1-129C197D0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6908"/>
            <a:stretch/>
          </p:blipFill>
          <p:spPr>
            <a:xfrm>
              <a:off x="8969922" y="4773106"/>
              <a:ext cx="2089309" cy="334109"/>
            </a:xfrm>
            <a:prstGeom prst="rect">
              <a:avLst/>
            </a:prstGeom>
          </p:spPr>
        </p:pic>
        <p:pic>
          <p:nvPicPr>
            <p:cNvPr id="20" name="Content Placeholder 18">
              <a:extLst>
                <a:ext uri="{FF2B5EF4-FFF2-40B4-BE49-F238E27FC236}">
                  <a16:creationId xmlns:a16="http://schemas.microsoft.com/office/drawing/2014/main" id="{F7F37808-B7BA-0812-B152-C490B7734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1" r="78850"/>
            <a:stretch/>
          </p:blipFill>
          <p:spPr>
            <a:xfrm>
              <a:off x="9293447" y="3866514"/>
              <a:ext cx="1317805" cy="72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733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ga">
      <a:dk1>
        <a:sysClr val="windowText" lastClr="000000"/>
      </a:dk1>
      <a:lt1>
        <a:sysClr val="window" lastClr="FFFFFF"/>
      </a:lt1>
      <a:dk2>
        <a:srgbClr val="303031"/>
      </a:dk2>
      <a:lt2>
        <a:srgbClr val="F2F3F4"/>
      </a:lt2>
      <a:accent1>
        <a:srgbClr val="FD4221"/>
      </a:accent1>
      <a:accent2>
        <a:srgbClr val="C00000"/>
      </a:accent2>
      <a:accent3>
        <a:srgbClr val="757E99"/>
      </a:accent3>
      <a:accent4>
        <a:srgbClr val="373C4B"/>
      </a:accent4>
      <a:accent5>
        <a:srgbClr val="6F939E"/>
      </a:accent5>
      <a:accent6>
        <a:srgbClr val="567986"/>
      </a:accent6>
      <a:hlink>
        <a:srgbClr val="FD4221"/>
      </a:hlink>
      <a:folHlink>
        <a:srgbClr val="C00000"/>
      </a:folHlink>
    </a:clrScheme>
    <a:fontScheme name="Outfit">
      <a:majorFont>
        <a:latin typeface="Outfit Bold"/>
        <a:ea typeface=""/>
        <a:cs typeface=""/>
      </a:majorFont>
      <a:minorFont>
        <a:latin typeface="Outf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Kanga">
      <a:dk1>
        <a:sysClr val="windowText" lastClr="000000"/>
      </a:dk1>
      <a:lt1>
        <a:sysClr val="window" lastClr="FFFFFF"/>
      </a:lt1>
      <a:dk2>
        <a:srgbClr val="303031"/>
      </a:dk2>
      <a:lt2>
        <a:srgbClr val="F2F3F4"/>
      </a:lt2>
      <a:accent1>
        <a:srgbClr val="FD4221"/>
      </a:accent1>
      <a:accent2>
        <a:srgbClr val="C00000"/>
      </a:accent2>
      <a:accent3>
        <a:srgbClr val="757E99"/>
      </a:accent3>
      <a:accent4>
        <a:srgbClr val="373C4B"/>
      </a:accent4>
      <a:accent5>
        <a:srgbClr val="6F939E"/>
      </a:accent5>
      <a:accent6>
        <a:srgbClr val="567986"/>
      </a:accent6>
      <a:hlink>
        <a:srgbClr val="FD4221"/>
      </a:hlink>
      <a:folHlink>
        <a:srgbClr val="C00000"/>
      </a:folHlink>
    </a:clrScheme>
    <a:fontScheme name="Outfit">
      <a:majorFont>
        <a:latin typeface="Outfit Bold"/>
        <a:ea typeface=""/>
        <a:cs typeface=""/>
      </a:majorFont>
      <a:minorFont>
        <a:latin typeface="Outf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35</Slides>
  <Notes>13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Office Theme</vt:lpstr>
      <vt:lpstr>PowerPoint Presentation</vt:lpstr>
      <vt:lpstr>Agenda</vt:lpstr>
      <vt:lpstr>What is DoorDash?</vt:lpstr>
      <vt:lpstr>PowerPoint Presentation</vt:lpstr>
      <vt:lpstr>Objective</vt:lpstr>
      <vt:lpstr>Analytical Approach</vt:lpstr>
      <vt:lpstr>Data </vt:lpstr>
      <vt:lpstr>Insights</vt:lpstr>
      <vt:lpstr>PowerPoint Presentation</vt:lpstr>
      <vt:lpstr>Insights</vt:lpstr>
      <vt:lpstr>PowerPoint Presentation</vt:lpstr>
      <vt:lpstr>Analytical Approach</vt:lpstr>
      <vt:lpstr>Selected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14</cp:revision>
  <dcterms:created xsi:type="dcterms:W3CDTF">2022-03-01T23:25:28Z</dcterms:created>
  <dcterms:modified xsi:type="dcterms:W3CDTF">2024-05-05T03:03:09Z</dcterms:modified>
</cp:coreProperties>
</file>